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12/22/2013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12/22/2013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12/22/2013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12/22/2013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12/22/2013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12/22/2013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12/22/2013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12/22/2013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12/22/2013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12/22/2013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12/22/2013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12/22/2013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12/22/2013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en-US"/>
              <a:t>12/22/2013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r" defTabSz="914400" rtl="1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r" defTabSz="914400" rtl="1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ner.co.il/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6562"/>
            <a:ext cx="7091361" cy="5206314"/>
          </a:xfrm>
        </p:spPr>
        <p:txBody>
          <a:bodyPr>
            <a:normAutofit/>
          </a:bodyPr>
          <a:lstStyle/>
          <a:p>
            <a:pPr algn="r"/>
            <a:r>
              <a:rPr lang="he-IL" dirty="0" smtClean="0"/>
              <a:t>תכנות אסינכרוני, תקשורת ופיתוח אפליקציות ל-</a:t>
            </a:r>
            <a:r>
              <a:rPr lang="en-US" dirty="0" smtClean="0"/>
              <a:t>Windows 8.1</a:t>
            </a:r>
            <a:r>
              <a:rPr lang="he-IL" dirty="0" smtClean="0"/>
              <a:t> ואפליקציות ל-</a:t>
            </a:r>
            <a:r>
              <a:rPr lang="en-US" dirty="0" smtClean="0"/>
              <a:t>Windows Phone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451" y="5646058"/>
            <a:ext cx="7091361" cy="838200"/>
          </a:xfrm>
        </p:spPr>
        <p:txBody>
          <a:bodyPr/>
          <a:lstStyle/>
          <a:p>
            <a:r>
              <a:rPr lang="en-US" dirty="0" smtClean="0"/>
              <a:t>XAML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XAML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8"/>
            <a:ext cx="6400801" cy="2752971"/>
          </a:xfrm>
        </p:spPr>
        <p:txBody>
          <a:bodyPr>
            <a:normAutofit/>
          </a:bodyPr>
          <a:lstStyle/>
          <a:p>
            <a:pPr marL="457200" lvl="0" indent="-457200" algn="l" rtl="0">
              <a:buFont typeface="+mj-lt"/>
              <a:buAutoNum type="arabicPeriod"/>
            </a:pPr>
            <a:r>
              <a:rPr lang="en-US" dirty="0"/>
              <a:t>What is XAML?</a:t>
            </a:r>
          </a:p>
          <a:p>
            <a:pPr marL="457200" lvl="0" indent="-457200" algn="l" rtl="0">
              <a:buFont typeface="+mj-lt"/>
              <a:buAutoNum type="arabicPeriod"/>
            </a:pPr>
            <a:r>
              <a:rPr lang="en-US" dirty="0"/>
              <a:t>XAML </a:t>
            </a:r>
            <a:r>
              <a:rPr lang="en-US" dirty="0" smtClean="0"/>
              <a:t>Advantages</a:t>
            </a:r>
            <a:endParaRPr lang="en-US" dirty="0"/>
          </a:p>
          <a:p>
            <a:pPr marL="457200" lvl="0" indent="-457200" algn="l" rtl="0">
              <a:buFont typeface="+mj-lt"/>
              <a:buAutoNum type="arabicPeriod"/>
            </a:pPr>
            <a:r>
              <a:rPr lang="en-US" dirty="0" smtClean="0"/>
              <a:t>XAML First Sample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70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lvl="0" indent="-457200" rtl="0">
              <a:spcBef>
                <a:spcPts val="1800"/>
              </a:spcBef>
            </a:pPr>
            <a:r>
              <a:rPr lang="en-US" sz="3600" dirty="0">
                <a:solidFill>
                  <a:srgbClr val="DF5327"/>
                </a:solidFill>
              </a:rPr>
              <a:t>What is XAML</a:t>
            </a:r>
            <a:r>
              <a:rPr lang="en-US" sz="3600" dirty="0" smtClean="0">
                <a:solidFill>
                  <a:srgbClr val="DF5327"/>
                </a:solidFill>
              </a:rPr>
              <a:t>?</a:t>
            </a:r>
            <a:endParaRPr lang="he-IL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dirty="0" smtClean="0"/>
              <a:t>XAML</a:t>
            </a:r>
            <a:r>
              <a:rPr lang="he-IL" dirty="0" smtClean="0"/>
              <a:t> (מבוטא </a:t>
            </a:r>
            <a:r>
              <a:rPr lang="he-IL" dirty="0" err="1" smtClean="0"/>
              <a:t>זאמל</a:t>
            </a:r>
            <a:r>
              <a:rPr lang="he-IL" dirty="0" smtClean="0"/>
              <a:t>)- קיצור </a:t>
            </a:r>
            <a:r>
              <a:rPr lang="he-IL" dirty="0"/>
              <a:t>של </a:t>
            </a:r>
            <a:r>
              <a:rPr lang="en-US" dirty="0"/>
              <a:t>Extensible Application Markup </a:t>
            </a:r>
            <a:r>
              <a:rPr lang="en-US" dirty="0" smtClean="0"/>
              <a:t>Language</a:t>
            </a:r>
            <a:endParaRPr lang="he-IL" dirty="0" smtClean="0"/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שפת </a:t>
            </a:r>
            <a:r>
              <a:rPr lang="he-IL" dirty="0"/>
              <a:t>תגיות </a:t>
            </a:r>
            <a:r>
              <a:rPr lang="he-IL" dirty="0" smtClean="0"/>
              <a:t>מבוססת</a:t>
            </a:r>
            <a:r>
              <a:rPr lang="en-US" dirty="0" smtClean="0"/>
              <a:t>XML </a:t>
            </a:r>
            <a:r>
              <a:rPr lang="he-IL" dirty="0" smtClean="0"/>
              <a:t> שפותחה </a:t>
            </a:r>
            <a:r>
              <a:rPr lang="he-IL" dirty="0"/>
              <a:t>על ידי מיקרוסופט </a:t>
            </a:r>
            <a:r>
              <a:rPr lang="he-IL" dirty="0" smtClean="0"/>
              <a:t>כשפה לייצוג, עיצוב </a:t>
            </a:r>
            <a:r>
              <a:rPr lang="he-IL" dirty="0"/>
              <a:t>והגדרה של </a:t>
            </a:r>
            <a:r>
              <a:rPr lang="he-IL" dirty="0" smtClean="0"/>
              <a:t>אלמנטים גראפיים בממשק המשתמש של </a:t>
            </a:r>
            <a:r>
              <a:rPr lang="en-US" dirty="0" smtClean="0"/>
              <a:t>WPF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כמו כל קבצי ה- </a:t>
            </a:r>
            <a:r>
              <a:rPr lang="en-US" dirty="0" smtClean="0"/>
              <a:t>XML</a:t>
            </a:r>
            <a:r>
              <a:rPr lang="he-IL" dirty="0" smtClean="0"/>
              <a:t>, גם </a:t>
            </a:r>
            <a:r>
              <a:rPr lang="en-US" dirty="0" smtClean="0"/>
              <a:t>XAML</a:t>
            </a:r>
            <a:r>
              <a:rPr lang="he-IL" dirty="0" smtClean="0"/>
              <a:t> היא היררכית וכך כמובן גם האובייקטים המוגדרים בה.</a:t>
            </a:r>
            <a:endParaRPr lang="he-IL" dirty="0"/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השימוש בשפה הורחב גם לטכנולוגיות אחרות מבית מיקרוסופט, כגון: </a:t>
            </a:r>
            <a:r>
              <a:rPr lang="en-US" dirty="0" smtClean="0"/>
              <a:t>Silverlight</a:t>
            </a:r>
            <a:r>
              <a:rPr lang="he-IL" dirty="0" smtClean="0"/>
              <a:t>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 </a:t>
            </a:r>
            <a:r>
              <a:rPr lang="en-US" dirty="0" smtClean="0"/>
              <a:t>Windows 8 Store App</a:t>
            </a:r>
            <a:r>
              <a:rPr lang="he-IL" dirty="0" smtClean="0"/>
              <a:t>,  </a:t>
            </a:r>
            <a:r>
              <a:rPr lang="en-US" dirty="0" smtClean="0"/>
              <a:t>Windows Phone 8 APP</a:t>
            </a:r>
            <a:r>
              <a:rPr lang="he-IL" dirty="0" smtClean="0"/>
              <a:t>.</a:t>
            </a:r>
          </a:p>
          <a:p>
            <a:pPr marL="45720" indent="0">
              <a:buNone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6973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What is XAML?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he-IL" b="1" dirty="0" smtClean="0"/>
              <a:t>יתרונות: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מבוסס </a:t>
            </a:r>
            <a:r>
              <a:rPr lang="en-US" dirty="0" smtClean="0"/>
              <a:t>XML</a:t>
            </a:r>
            <a:r>
              <a:rPr lang="he-IL" dirty="0" smtClean="0"/>
              <a:t> המוכר והידוע, אין צורך ללמוד ולהכיר טכנולוגית אב חדשה.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XML</a:t>
            </a:r>
            <a:r>
              <a:rPr lang="he-IL" dirty="0" smtClean="0"/>
              <a:t> היא שפה </a:t>
            </a:r>
            <a:r>
              <a:rPr lang="he-IL" dirty="0"/>
              <a:t>פשוטה </a:t>
            </a:r>
            <a:r>
              <a:rPr lang="he-IL" dirty="0" smtClean="0"/>
              <a:t>וקלה ללמידה עבור גרפיקאים.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 יכולות גראפיות עשירות (אפקטים, אנימציה...)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נדרש קוד קצר מאוד בהשוואה לחלון זהה אשר ייכתב ב- </a:t>
            </a:r>
            <a:r>
              <a:rPr lang="en-US" dirty="0" smtClean="0"/>
              <a:t>C#</a:t>
            </a:r>
            <a:r>
              <a:rPr lang="he-IL" dirty="0" smtClean="0"/>
              <a:t>.</a:t>
            </a:r>
            <a:endParaRPr lang="he-IL" dirty="0"/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קיימת הפרדה </a:t>
            </a:r>
            <a:r>
              <a:rPr lang="he-IL" dirty="0"/>
              <a:t>ברורה בין </a:t>
            </a:r>
            <a:r>
              <a:rPr lang="he-IL" dirty="0" smtClean="0"/>
              <a:t>העיצוב הגראפי של החלון לבין הלוגיקה </a:t>
            </a:r>
            <a:r>
              <a:rPr lang="he-IL" dirty="0"/>
              <a:t>של </a:t>
            </a:r>
            <a:r>
              <a:rPr lang="he-IL" dirty="0" smtClean="0"/>
              <a:t>התוכנית.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הפרדה ברורה בין תפקידי המתכנת לתפקידי הגרפיקאי.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כל אלמנט ב- </a:t>
            </a:r>
            <a:r>
              <a:rPr lang="en-US" dirty="0" smtClean="0"/>
              <a:t>XAML</a:t>
            </a:r>
            <a:r>
              <a:rPr lang="he-IL" dirty="0" smtClean="0"/>
              <a:t> מתורגם לאובייקט ב- </a:t>
            </a:r>
            <a:r>
              <a:rPr lang="en-US" dirty="0" smtClean="0"/>
              <a:t>.NET Framework</a:t>
            </a:r>
            <a:r>
              <a:rPr lang="he-IL" dirty="0" smtClean="0"/>
              <a:t> המכיל מאפיינים, מתודות ואירועים.</a:t>
            </a:r>
          </a:p>
          <a:p>
            <a:pPr marL="502920" indent="-457200">
              <a:buFont typeface="+mj-lt"/>
              <a:buAutoNum type="arabicPeriod"/>
            </a:pPr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0095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DF5327"/>
                </a:solidFill>
              </a:rPr>
              <a:t>XAML First Sample</a:t>
            </a:r>
            <a:endParaRPr lang="he-IL" sz="32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מבנה בסיסי של חלון:</a:t>
            </a:r>
          </a:p>
          <a:p>
            <a:pPr marL="45720" indent="0">
              <a:buNone/>
            </a:pPr>
            <a:endParaRPr lang="he-IL" dirty="0"/>
          </a:p>
        </p:txBody>
      </p:sp>
      <p:grpSp>
        <p:nvGrpSpPr>
          <p:cNvPr id="7" name="Group 6"/>
          <p:cNvGrpSpPr/>
          <p:nvPr/>
        </p:nvGrpSpPr>
        <p:grpSpPr>
          <a:xfrm>
            <a:off x="2596200" y="1762342"/>
            <a:ext cx="6443612" cy="4053572"/>
            <a:chOff x="2596200" y="1762342"/>
            <a:chExt cx="6443612" cy="405357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96200" y="1762342"/>
              <a:ext cx="6443612" cy="4053572"/>
            </a:xfrm>
            <a:prstGeom prst="rect">
              <a:avLst/>
            </a:prstGeom>
          </p:spPr>
        </p:pic>
        <p:sp>
          <p:nvSpPr>
            <p:cNvPr id="5" name="Rounded Rectangular Callout 4"/>
            <p:cNvSpPr/>
            <p:nvPr/>
          </p:nvSpPr>
          <p:spPr>
            <a:xfrm>
              <a:off x="7430530" y="2652584"/>
              <a:ext cx="1367481" cy="560173"/>
            </a:xfrm>
            <a:prstGeom prst="wedgeRoundRectCallout">
              <a:avLst>
                <a:gd name="adj1" fmla="val -81075"/>
                <a:gd name="adj2" fmla="val 30148"/>
                <a:gd name="adj3" fmla="val 1666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 smtClean="0"/>
                <a:t>תצוגה גרפית</a:t>
              </a:r>
              <a:endParaRPr lang="he-IL" dirty="0"/>
            </a:p>
          </p:txBody>
        </p:sp>
        <p:sp>
          <p:nvSpPr>
            <p:cNvPr id="6" name="Rounded Rectangular Callout 5"/>
            <p:cNvSpPr/>
            <p:nvPr/>
          </p:nvSpPr>
          <p:spPr>
            <a:xfrm>
              <a:off x="7463481" y="4555524"/>
              <a:ext cx="1367481" cy="560173"/>
            </a:xfrm>
            <a:prstGeom prst="wedgeRoundRectCallout">
              <a:avLst>
                <a:gd name="adj1" fmla="val -245532"/>
                <a:gd name="adj2" fmla="val -44853"/>
                <a:gd name="adj3" fmla="val 16667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dirty="0" smtClean="0"/>
                <a:t>הגדרות </a:t>
              </a:r>
              <a:r>
                <a:rPr lang="en-US" dirty="0" smtClean="0"/>
                <a:t>XAML</a:t>
              </a:r>
              <a:endParaRPr lang="he-IL" dirty="0"/>
            </a:p>
          </p:txBody>
        </p:sp>
      </p:grpSp>
    </p:spTree>
    <p:extLst>
      <p:ext uri="{BB962C8B-B14F-4D97-AF65-F5344CB8AC3E}">
        <p14:creationId xmlns:p14="http://schemas.microsoft.com/office/powerpoint/2010/main" val="361829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3994" y="1949005"/>
            <a:ext cx="6400000" cy="1819048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DF5327"/>
                </a:solidFill>
              </a:rPr>
              <a:t>XAML First Sample</a:t>
            </a:r>
            <a:endParaRPr lang="he-IL" sz="3200" dirty="0">
              <a:solidFill>
                <a:srgbClr val="DF5327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631459" y="1095632"/>
            <a:ext cx="1664044" cy="823784"/>
          </a:xfrm>
          <a:prstGeom prst="wedgeRoundRectCallout">
            <a:avLst>
              <a:gd name="adj1" fmla="val -109942"/>
              <a:gd name="adj2" fmla="val 9040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שם המחלקה שמוגדרת ב- </a:t>
            </a:r>
            <a:r>
              <a:rPr lang="en-US" dirty="0" smtClean="0"/>
              <a:t>Code Behind</a:t>
            </a:r>
            <a:endParaRPr lang="he-IL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8641491" y="1779373"/>
            <a:ext cx="2479589" cy="1408670"/>
          </a:xfrm>
          <a:prstGeom prst="wedgeRoundRectCallout">
            <a:avLst>
              <a:gd name="adj1" fmla="val -105824"/>
              <a:gd name="adj2" fmla="val 647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sz="1400" dirty="0" smtClean="0"/>
              <a:t>הגדרת מרחבי שמות: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הראשון – הגדרת מרחב שמות כללי לרכיבים המובנים של </a:t>
            </a:r>
            <a:r>
              <a:rPr lang="en-US" sz="1400" dirty="0" smtClean="0"/>
              <a:t>WPF</a:t>
            </a:r>
            <a:r>
              <a:rPr lang="he-IL" sz="1400" dirty="0" smtClean="0"/>
              <a:t>.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השני – הגדרת מרחב שמות ספציפי לרכיבי החלון</a:t>
            </a:r>
            <a:endParaRPr lang="he-IL" sz="14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6450227" y="3435178"/>
            <a:ext cx="1664044" cy="823784"/>
          </a:xfrm>
          <a:prstGeom prst="wedgeRoundRectCallout">
            <a:avLst>
              <a:gd name="adj1" fmla="val -137665"/>
              <a:gd name="adj2" fmla="val -113593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מאפיינים של החלון: כותרת, גובה ורוחב</a:t>
            </a:r>
            <a:endParaRPr lang="he-IL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288325" y="2603157"/>
            <a:ext cx="1664044" cy="823784"/>
          </a:xfrm>
          <a:prstGeom prst="wedgeRoundRectCallout">
            <a:avLst>
              <a:gd name="adj1" fmla="val 89563"/>
              <a:gd name="adj2" fmla="val 1140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Container Control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4390767" y="4736757"/>
            <a:ext cx="529693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dirty="0" smtClean="0"/>
              <a:t>Container Controls</a:t>
            </a:r>
            <a:r>
              <a:rPr lang="he-IL" dirty="0" smtClean="0"/>
              <a:t> (נקראים גם </a:t>
            </a:r>
            <a:r>
              <a:rPr lang="en-US" dirty="0" smtClean="0"/>
              <a:t>Layout</a:t>
            </a:r>
            <a:r>
              <a:rPr lang="he-IL" dirty="0" smtClean="0"/>
              <a:t> או </a:t>
            </a:r>
            <a:r>
              <a:rPr lang="en-US" dirty="0" smtClean="0"/>
              <a:t>panels</a:t>
            </a:r>
            <a:r>
              <a:rPr lang="he-IL" dirty="0" smtClean="0"/>
              <a:t>).</a:t>
            </a:r>
          </a:p>
          <a:p>
            <a:pPr algn="r" rtl="1"/>
            <a:r>
              <a:rPr lang="he-IL" dirty="0" smtClean="0"/>
              <a:t>אחראים על הפריסה והסידור של הפקדים.</a:t>
            </a:r>
          </a:p>
          <a:p>
            <a:pPr algn="r" rtl="1"/>
            <a:r>
              <a:rPr lang="he-IL" dirty="0" smtClean="0"/>
              <a:t>ב- </a:t>
            </a:r>
            <a:r>
              <a:rPr lang="en-US" dirty="0" smtClean="0"/>
              <a:t>WPF</a:t>
            </a:r>
            <a:r>
              <a:rPr lang="he-IL" dirty="0" smtClean="0"/>
              <a:t> מוגדרים מספר </a:t>
            </a:r>
            <a:r>
              <a:rPr lang="en-US" dirty="0" smtClean="0"/>
              <a:t>Containers</a:t>
            </a:r>
            <a:r>
              <a:rPr lang="he-IL" dirty="0" smtClean="0"/>
              <a:t> שלכל אחד יש מאפיינים ייחודיים.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23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XAML First Sample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420" y="1616552"/>
            <a:ext cx="7815910" cy="50066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1233" y="6488668"/>
            <a:ext cx="18123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/>
              <a:t>WpfHelloWorld</a:t>
            </a:r>
            <a:endParaRPr lang="he-IL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131805" y="4118919"/>
            <a:ext cx="2405449" cy="1070919"/>
          </a:xfrm>
          <a:prstGeom prst="wedgeRoundRectCallout">
            <a:avLst>
              <a:gd name="adj1" fmla="val 111840"/>
              <a:gd name="adj2" fmla="val 5640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dirty="0" smtClean="0"/>
              <a:t>Property as Element</a:t>
            </a:r>
            <a:endParaRPr lang="he-IL" dirty="0" smtClean="0"/>
          </a:p>
          <a:p>
            <a:pPr algn="r" rtl="1"/>
            <a:r>
              <a:rPr lang="he-IL" dirty="0" smtClean="0"/>
              <a:t>לתיאור מפורט של מאפיין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13914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927" y="0"/>
            <a:ext cx="9372600" cy="1200416"/>
          </a:xfrm>
        </p:spPr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XAML First </a:t>
            </a:r>
            <a:r>
              <a:rPr lang="en-US" sz="3200" dirty="0" smtClean="0">
                <a:solidFill>
                  <a:srgbClr val="DF5327"/>
                </a:solidFill>
              </a:rPr>
              <a:t>Sample In Code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56520" y="6307436"/>
            <a:ext cx="181232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 smtClean="0"/>
              <a:t>WpfHelloWorldInCode</a:t>
            </a:r>
            <a:endParaRPr lang="he-I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861" y="1194486"/>
            <a:ext cx="8704323" cy="560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249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9926122" cy="4800600"/>
          </a:xfrm>
        </p:spPr>
        <p:txBody>
          <a:bodyPr/>
          <a:lstStyle/>
          <a:p>
            <a:pPr marL="45720" indent="0">
              <a:buNone/>
            </a:pPr>
            <a:r>
              <a:rPr lang="he-IL" dirty="0" smtClean="0"/>
              <a:t>את הסילבוס, חומרים, מצגות ניתן להוריד ב:</a:t>
            </a:r>
          </a:p>
          <a:p>
            <a:pPr marL="45720" indent="0" algn="ctr">
              <a:buNone/>
            </a:pPr>
            <a:r>
              <a:rPr lang="en-US" dirty="0" smtClean="0">
                <a:hlinkClick r:id="rId2"/>
              </a:rPr>
              <a:t>www.corner.co.il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תכנות אסינכרוני, תקשורת ופיתוח אפליקציות ל-Windows.potx" id="{4FD163BD-67F9-4BC6-B110-8D2A9FBA5C99}" vid="{1B9DC791-EB7A-4C30-AA3C-188C696A8455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תכנות אסינכרוני, תקשורת ופיתוח אפליקציות ל-Windows</Template>
  <TotalTime>0</TotalTime>
  <Words>201</Words>
  <Application>Microsoft Office PowerPoint</Application>
  <PresentationFormat>Widescreen</PresentationFormat>
  <Paragraphs>39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Euphemia</vt:lpstr>
      <vt:lpstr>Wingdings</vt:lpstr>
      <vt:lpstr>Children Happy 16x9</vt:lpstr>
      <vt:lpstr>תכנות אסינכרוני, תקשורת ופיתוח אפליקציות ל-Windows 8.1 ואפליקציות ל-Windows Phone 8</vt:lpstr>
      <vt:lpstr>XAML</vt:lpstr>
      <vt:lpstr>What is XAML?</vt:lpstr>
      <vt:lpstr>What is XAML?</vt:lpstr>
      <vt:lpstr>XAML First Sample</vt:lpstr>
      <vt:lpstr>XAML First Sample</vt:lpstr>
      <vt:lpstr>XAML First Sample</vt:lpstr>
      <vt:lpstr>XAML First Sample In Code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2013-12-22T14:24:25Z</dcterms:created>
  <dcterms:modified xsi:type="dcterms:W3CDTF">2013-12-22T14:26:59Z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