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8"/>
  </p:notesMasterIdLst>
  <p:handoutMasterIdLst>
    <p:handoutMasterId r:id="rId29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3/24/2014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3/24/2014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3/24/2014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3/24/2014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3/24/2014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3/24/2014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3/24/2014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3/24/2014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3/24/2014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3/24/2014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3/24/2014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3/24/2014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3/24/2014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en-US"/>
              <a:t>3/24/2014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r" defTabSz="914400" rtl="1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r" defTabSz="914400" rtl="1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hyperlink" Target="http://www.informit.com/articles/article.aspx?p=31093&amp;seqNum=2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rner.co.i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227" y="288324"/>
            <a:ext cx="11648303" cy="3385752"/>
          </a:xfrm>
        </p:spPr>
        <p:txBody>
          <a:bodyPr>
            <a:normAutofit/>
          </a:bodyPr>
          <a:lstStyle/>
          <a:p>
            <a:pPr algn="r"/>
            <a:r>
              <a:rPr lang="he-IL" dirty="0">
                <a:latin typeface="Euphemia" panose="020B0503040102020104" pitchFamily="34" charset="0"/>
                <a:cs typeface="+mn-cs"/>
              </a:rPr>
              <a:t>תכנות אסינכרוני, תקשורת ופיתוח אפליקציות ל-</a:t>
            </a:r>
            <a:r>
              <a:rPr lang="en-US" dirty="0">
                <a:latin typeface="Euphemia" panose="020B0503040102020104" pitchFamily="34" charset="0"/>
                <a:cs typeface="+mn-cs"/>
              </a:rPr>
              <a:t>Windows 8.1</a:t>
            </a:r>
            <a:r>
              <a:rPr lang="he-IL" dirty="0">
                <a:latin typeface="Euphemia" panose="020B0503040102020104" pitchFamily="34" charset="0"/>
                <a:cs typeface="+mn-cs"/>
              </a:rPr>
              <a:t> ואפליקציות ל-</a:t>
            </a:r>
            <a:r>
              <a:rPr lang="en-US" dirty="0">
                <a:latin typeface="Euphemia" panose="020B0503040102020104" pitchFamily="34" charset="0"/>
                <a:cs typeface="+mn-cs"/>
              </a:rPr>
              <a:t>Windows Phone 8</a:t>
            </a:r>
            <a:endParaRPr lang="en-US" dirty="0"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425" y="3965540"/>
            <a:ext cx="7091361" cy="838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DF5327"/>
                </a:solidFill>
                <a:latin typeface="Euphemia" panose="020B0503040102020104" pitchFamily="34" charset="0"/>
              </a:rPr>
              <a:t>Asynchronous programming</a:t>
            </a:r>
            <a:endParaRPr lang="en-US" sz="4000" b="1" dirty="0">
              <a:solidFill>
                <a:srgbClr val="DF5327"/>
              </a:solidFill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330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DF5327"/>
                </a:solidFill>
              </a:rPr>
              <a:t>Asynchronous </a:t>
            </a:r>
            <a:r>
              <a:rPr lang="en-US" sz="4800" dirty="0" smtClean="0">
                <a:solidFill>
                  <a:srgbClr val="DF5327"/>
                </a:solidFill>
              </a:rPr>
              <a:t>Programming</a:t>
            </a:r>
            <a:endParaRPr lang="en-US" sz="4800" dirty="0">
              <a:solidFill>
                <a:srgbClr val="DF5327"/>
              </a:solidFill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9108504" cy="462771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he-IL" dirty="0" smtClean="0"/>
              <a:t>קוד אסינכרוני (</a:t>
            </a:r>
            <a:r>
              <a:rPr lang="en-US" dirty="0" smtClean="0"/>
              <a:t>Async Programming</a:t>
            </a:r>
            <a:r>
              <a:rPr lang="he-IL" dirty="0" smtClean="0"/>
              <a:t>) – </a:t>
            </a:r>
            <a:r>
              <a:rPr lang="he-IL" dirty="0" smtClean="0"/>
              <a:t>קוד מקבילי (</a:t>
            </a:r>
            <a:r>
              <a:rPr lang="en-US" dirty="0" smtClean="0"/>
              <a:t>Parallel Programing</a:t>
            </a:r>
            <a:r>
              <a:rPr lang="he-IL" dirty="0" smtClean="0"/>
              <a:t>)</a:t>
            </a:r>
          </a:p>
          <a:p>
            <a:r>
              <a:rPr lang="he-IL" dirty="0" smtClean="0"/>
              <a:t>שני דברים שונים אבל מאוד דומים.</a:t>
            </a:r>
          </a:p>
          <a:p>
            <a:r>
              <a:rPr lang="he-IL" dirty="0"/>
              <a:t>קוד מקבילי הוא תמיד אסינכרוני.</a:t>
            </a:r>
          </a:p>
          <a:p>
            <a:r>
              <a:rPr lang="he-IL" dirty="0" smtClean="0"/>
              <a:t>קוד אסינכרוני (</a:t>
            </a:r>
            <a:r>
              <a:rPr lang="en-US" dirty="0" smtClean="0"/>
              <a:t>Asynchronous</a:t>
            </a:r>
            <a:r>
              <a:rPr lang="he-IL" dirty="0" smtClean="0"/>
              <a:t>) וקוד מקבילי (</a:t>
            </a:r>
            <a:r>
              <a:rPr lang="en-US" dirty="0" smtClean="0"/>
              <a:t>Parallel</a:t>
            </a:r>
            <a:r>
              <a:rPr lang="he-IL" dirty="0" smtClean="0"/>
              <a:t>) ממומשים באמצעות </a:t>
            </a:r>
            <a:r>
              <a:rPr lang="en-US" dirty="0" smtClean="0"/>
              <a:t>Threads</a:t>
            </a:r>
            <a:r>
              <a:rPr lang="he-IL" dirty="0" smtClean="0"/>
              <a:t>.</a:t>
            </a:r>
          </a:p>
          <a:p>
            <a:r>
              <a:rPr lang="he-IL" dirty="0" smtClean="0"/>
              <a:t>בקוד אסינכרוני, קוד מסוגל להתמודד עם </a:t>
            </a:r>
            <a:r>
              <a:rPr lang="he-IL" dirty="0" smtClean="0"/>
              <a:t>מטלות כבדות </a:t>
            </a:r>
            <a:r>
              <a:rPr lang="he-IL" dirty="0" smtClean="0"/>
              <a:t>באמצעות </a:t>
            </a:r>
            <a:r>
              <a:rPr lang="en-US" dirty="0" smtClean="0"/>
              <a:t>Threads</a:t>
            </a:r>
            <a:r>
              <a:rPr lang="he-IL" dirty="0" smtClean="0"/>
              <a:t> עצמאיים שאינם חוסמים את שאר התוכנית, לדוגמה: הורדת קובץ גדול מהאינטרנט אינה חוסמת את ה- </a:t>
            </a:r>
            <a:r>
              <a:rPr lang="en-US" dirty="0" smtClean="0"/>
              <a:t>UI</a:t>
            </a:r>
            <a:r>
              <a:rPr lang="he-IL" dirty="0" smtClean="0"/>
              <a:t> והוא נשאר זמין למתכנת (</a:t>
            </a:r>
            <a:r>
              <a:rPr lang="en-US" dirty="0" smtClean="0"/>
              <a:t>Responsive UI</a:t>
            </a:r>
            <a:r>
              <a:rPr lang="he-IL" dirty="0" smtClean="0"/>
              <a:t>).</a:t>
            </a:r>
          </a:p>
          <a:p>
            <a:r>
              <a:rPr lang="he-IL" dirty="0" smtClean="0"/>
              <a:t>בקוד מקבילי הכוונה ביצוע של מטלה גדולה ומורכבת על ידי חלוקתה למספר </a:t>
            </a:r>
            <a:r>
              <a:rPr lang="en-US" dirty="0" smtClean="0"/>
              <a:t>Threads</a:t>
            </a:r>
            <a:r>
              <a:rPr lang="he-IL" dirty="0" smtClean="0"/>
              <a:t> שרצים במקביל, לדוגמה: בעיבוד תמונה גדולה נחלק את התמונה ל-10 חלקים שווים, כל חלק יטופל על ידי </a:t>
            </a:r>
            <a:r>
              <a:rPr lang="en-US" dirty="0" smtClean="0"/>
              <a:t>Thread</a:t>
            </a:r>
            <a:r>
              <a:rPr lang="he-IL" dirty="0" smtClean="0"/>
              <a:t> אחר, עם סיומם תוצג התוצאה</a:t>
            </a:r>
            <a:r>
              <a:rPr lang="he-IL" dirty="0" smtClean="0"/>
              <a:t>.</a:t>
            </a:r>
          </a:p>
          <a:p>
            <a:r>
              <a:rPr lang="he-IL" dirty="0" smtClean="0"/>
              <a:t>החפיפה היא גדולה מדי ולעיתים הגבול לא ברור דיו.</a:t>
            </a:r>
            <a:endParaRPr lang="he-I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969442">
            <a:off x="10331802" y="234944"/>
            <a:ext cx="1692692" cy="1360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132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74346"/>
            <a:ext cx="2742638" cy="23836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DF5327"/>
                </a:solidFill>
                <a:ea typeface="+mn-ea"/>
                <a:cs typeface="+mn-cs"/>
              </a:rPr>
              <a:t>Threads </a:t>
            </a:r>
            <a:r>
              <a:rPr lang="en-US" sz="4800" dirty="0" smtClean="0">
                <a:solidFill>
                  <a:srgbClr val="DF5327"/>
                </a:solidFill>
                <a:ea typeface="+mn-ea"/>
                <a:cs typeface="+mn-cs"/>
              </a:rPr>
              <a:t>Yes\No</a:t>
            </a:r>
            <a:endParaRPr lang="he-IL" sz="4800" dirty="0">
              <a:solidFill>
                <a:srgbClr val="DF5327"/>
              </a:solidFill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946" y="1600200"/>
            <a:ext cx="5815913" cy="512187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3200" b="1" dirty="0" smtClean="0"/>
              <a:t>No</a:t>
            </a:r>
            <a:endParaRPr lang="he-IL" b="1" dirty="0" smtClean="0"/>
          </a:p>
          <a:p>
            <a:r>
              <a:rPr lang="he-IL" dirty="0" smtClean="0"/>
              <a:t>התכנות מורכב, ארוך ויקר יותר. המורכבות לא באה לידי ביטוי ביצירת תהליכים אלא בניהול ובאינטראקציה ביניהם.</a:t>
            </a:r>
          </a:p>
          <a:p>
            <a:r>
              <a:rPr lang="he-IL" dirty="0" smtClean="0"/>
              <a:t>התחזוקה מסובכת יותר, יקרה יותר וארוכה יותר. קשה יותר לבצע </a:t>
            </a:r>
            <a:r>
              <a:rPr lang="en-US" dirty="0" smtClean="0"/>
              <a:t>Debug</a:t>
            </a:r>
            <a:r>
              <a:rPr lang="he-IL" dirty="0" smtClean="0"/>
              <a:t>.</a:t>
            </a:r>
          </a:p>
          <a:p>
            <a:r>
              <a:rPr lang="he-IL" dirty="0" smtClean="0"/>
              <a:t>משלמים מחיר במשאבים – הקצאת תהליכים, החלפת תהליך פועל גוזלים משאבים, אם משתמשים בתהליכים בצורה מוגזמת המחיר יקר.</a:t>
            </a:r>
          </a:p>
          <a:p>
            <a:r>
              <a:rPr lang="he-IL" dirty="0" smtClean="0"/>
              <a:t>בעבודה מול </a:t>
            </a:r>
            <a:r>
              <a:rPr lang="en-US" dirty="0" smtClean="0"/>
              <a:t>HD</a:t>
            </a:r>
            <a:r>
              <a:rPr lang="he-IL" dirty="0" smtClean="0"/>
              <a:t> תהליך אחד או שניים משפרים יעילות, עודף תהליכים יגרום לאיטיות גדולה.</a:t>
            </a:r>
          </a:p>
          <a:p>
            <a:pPr marL="45720" indent="0">
              <a:buNone/>
            </a:pPr>
            <a:endParaRPr lang="he-IL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5427" y="1600200"/>
            <a:ext cx="5435386" cy="41148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3200" b="1" dirty="0" smtClean="0"/>
              <a:t>Yes</a:t>
            </a:r>
            <a:endParaRPr lang="he-IL" b="1" dirty="0" smtClean="0"/>
          </a:p>
          <a:p>
            <a:r>
              <a:rPr lang="he-IL" dirty="0" smtClean="0"/>
              <a:t>מניעת </a:t>
            </a:r>
            <a:r>
              <a:rPr lang="en-US" dirty="0" smtClean="0"/>
              <a:t>Unresponsiveness</a:t>
            </a:r>
            <a:r>
              <a:rPr lang="he-IL" dirty="0" smtClean="0"/>
              <a:t> של ה- </a:t>
            </a:r>
            <a:r>
              <a:rPr lang="en-US" dirty="0" smtClean="0"/>
              <a:t>UI</a:t>
            </a:r>
            <a:r>
              <a:rPr lang="he-IL" dirty="0" smtClean="0"/>
              <a:t> - </a:t>
            </a:r>
            <a:r>
              <a:rPr lang="he-IL" dirty="0"/>
              <a:t>כאשר תהליך מסוים "תוקע" את ממשק המשתמש </a:t>
            </a:r>
            <a:r>
              <a:rPr lang="he-IL" dirty="0" smtClean="0"/>
              <a:t>נעדיף להריץ אותו ברקע כדי שהתוכנית תמשיך להתבצע כרגיל.</a:t>
            </a:r>
          </a:p>
          <a:p>
            <a:r>
              <a:rPr lang="he-IL" dirty="0" smtClean="0"/>
              <a:t>פניה למחשב חיצוני לצורך קבלת שרות (</a:t>
            </a:r>
            <a:r>
              <a:rPr lang="en-US" dirty="0" smtClean="0"/>
              <a:t>WS</a:t>
            </a:r>
            <a:r>
              <a:rPr lang="he-IL" dirty="0" smtClean="0"/>
              <a:t>, </a:t>
            </a:r>
            <a:r>
              <a:rPr lang="en-US" dirty="0" smtClean="0"/>
              <a:t>Database</a:t>
            </a:r>
            <a:r>
              <a:rPr lang="he-IL" dirty="0" smtClean="0"/>
              <a:t>, לקוח אחר....)</a:t>
            </a:r>
          </a:p>
          <a:p>
            <a:r>
              <a:rPr lang="he-IL" dirty="0" smtClean="0"/>
              <a:t>תהליך חישובי ארוך שגוזל זמן עיבוד וזמן מעבד.</a:t>
            </a:r>
          </a:p>
          <a:p>
            <a:r>
              <a:rPr lang="he-IL" dirty="0" smtClean="0"/>
              <a:t>כאשר ניתן לפצל מטלה למספר מטלות משנה ובכך לנצל טוב יותר את משאבי המכונה בעלת מספר מעבדים.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75255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DF5327"/>
                </a:solidFill>
                <a:ea typeface="+mn-ea"/>
                <a:cs typeface="+mn-cs"/>
              </a:rPr>
              <a:t>Threads</a:t>
            </a:r>
            <a:endParaRPr lang="en-US" sz="4800" dirty="0">
              <a:solidFill>
                <a:srgbClr val="DF5327"/>
              </a:solidFill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9108504" cy="4627711"/>
          </a:xfrm>
        </p:spPr>
        <p:txBody>
          <a:bodyPr>
            <a:normAutofit/>
          </a:bodyPr>
          <a:lstStyle/>
          <a:p>
            <a:r>
              <a:rPr lang="he-IL" dirty="0" smtClean="0"/>
              <a:t>מרחב השמות </a:t>
            </a:r>
            <a:r>
              <a:rPr lang="en-US" dirty="0" err="1" smtClean="0"/>
              <a:t>System.Threading</a:t>
            </a:r>
            <a:r>
              <a:rPr lang="he-IL" dirty="0" smtClean="0"/>
              <a:t> מגדיר מספר מחלקות וטיפוסים חשובים, בראשם המחלקה </a:t>
            </a:r>
            <a:r>
              <a:rPr lang="en-US" dirty="0" smtClean="0"/>
              <a:t>Thread</a:t>
            </a:r>
            <a:r>
              <a:rPr lang="he-IL" dirty="0" smtClean="0"/>
              <a:t>.</a:t>
            </a:r>
          </a:p>
          <a:p>
            <a:r>
              <a:rPr lang="he-IL" dirty="0" smtClean="0"/>
              <a:t>המחלקה</a:t>
            </a:r>
            <a:r>
              <a:rPr lang="en-US" dirty="0" smtClean="0"/>
              <a:t> Thread </a:t>
            </a:r>
            <a:r>
              <a:rPr lang="he-IL" dirty="0" smtClean="0"/>
              <a:t>מאפשרת להריץ </a:t>
            </a:r>
            <a:r>
              <a:rPr lang="he-IL" dirty="0"/>
              <a:t>מטלה </a:t>
            </a:r>
            <a:r>
              <a:rPr lang="he-IL" dirty="0" smtClean="0"/>
              <a:t>חדשה במקביל, לסיים </a:t>
            </a:r>
            <a:r>
              <a:rPr lang="he-IL" dirty="0"/>
              <a:t>הרצת מטלה </a:t>
            </a:r>
            <a:r>
              <a:rPr lang="he-IL" dirty="0" smtClean="0"/>
              <a:t>פעילה, לקבל מידע </a:t>
            </a:r>
            <a:r>
              <a:rPr lang="he-IL" dirty="0"/>
              <a:t>על מטלה פעילה.</a:t>
            </a:r>
          </a:p>
          <a:p>
            <a:r>
              <a:rPr lang="he-IL" dirty="0"/>
              <a:t>יצירת והפעלת </a:t>
            </a:r>
            <a:r>
              <a:rPr lang="he-IL" dirty="0" smtClean="0"/>
              <a:t>מטלה:</a:t>
            </a:r>
            <a:endParaRPr lang="he-IL" dirty="0"/>
          </a:p>
          <a:p>
            <a:pPr lvl="1"/>
            <a:r>
              <a:rPr lang="he-IL" dirty="0"/>
              <a:t>מטלה רצה במסגרת </a:t>
            </a:r>
            <a:r>
              <a:rPr lang="he-IL" dirty="0" smtClean="0"/>
              <a:t>מתודה שמכונה "מתודת עבודה" (</a:t>
            </a:r>
            <a:r>
              <a:rPr lang="en-US" dirty="0" smtClean="0"/>
              <a:t>Worker Method</a:t>
            </a:r>
            <a:r>
              <a:rPr lang="he-IL" dirty="0" smtClean="0"/>
              <a:t>).</a:t>
            </a:r>
            <a:endParaRPr lang="he-IL" dirty="0"/>
          </a:p>
          <a:p>
            <a:pPr lvl="1"/>
            <a:r>
              <a:rPr lang="he-IL" dirty="0"/>
              <a:t>כאשר מטלה מתחילה היא מפעילה מתודה, כאשר המתודה מסתיימת, מסתיימת </a:t>
            </a:r>
            <a:r>
              <a:rPr lang="he-IL" dirty="0" err="1"/>
              <a:t>איתה</a:t>
            </a:r>
            <a:r>
              <a:rPr lang="he-IL" dirty="0"/>
              <a:t> גם המטלה.</a:t>
            </a:r>
          </a:p>
          <a:p>
            <a:pPr lvl="1"/>
            <a:r>
              <a:rPr lang="he-IL" dirty="0"/>
              <a:t>המתודה מופעלת באמצעות </a:t>
            </a:r>
            <a:r>
              <a:rPr lang="en-US" dirty="0" smtClean="0"/>
              <a:t>Delegate</a:t>
            </a:r>
            <a:r>
              <a:rPr lang="he-IL" dirty="0" smtClean="0"/>
              <a:t> ששמו</a:t>
            </a:r>
            <a:r>
              <a:rPr lang="en-US" dirty="0" smtClean="0"/>
              <a:t>:</a:t>
            </a:r>
            <a:r>
              <a:rPr lang="he-IL" dirty="0" smtClean="0"/>
              <a:t> </a:t>
            </a:r>
            <a:r>
              <a:rPr lang="en-US" dirty="0" err="1" smtClean="0"/>
              <a:t>ThreadStart</a:t>
            </a:r>
            <a:endParaRPr lang="en-US" dirty="0"/>
          </a:p>
          <a:p>
            <a:pPr marL="365760" lvl="1" indent="0" algn="ctr">
              <a:buNone/>
            </a:pPr>
            <a:r>
              <a:rPr lang="en-US" dirty="0"/>
              <a:t>public delegate void </a:t>
            </a:r>
            <a:r>
              <a:rPr lang="en-US" dirty="0" err="1"/>
              <a:t>ThreadStart</a:t>
            </a:r>
            <a:r>
              <a:rPr lang="en-US" dirty="0"/>
              <a:t>(); </a:t>
            </a:r>
          </a:p>
          <a:p>
            <a:pPr lvl="1"/>
            <a:r>
              <a:rPr lang="he-IL" dirty="0" smtClean="0"/>
              <a:t>ה-</a:t>
            </a:r>
            <a:r>
              <a:rPr lang="en-US" dirty="0" smtClean="0"/>
              <a:t>Delegate  </a:t>
            </a:r>
            <a:r>
              <a:rPr lang="he-IL" dirty="0" smtClean="0"/>
              <a:t> מגדיר את </a:t>
            </a:r>
            <a:r>
              <a:rPr lang="he-IL" dirty="0"/>
              <a:t>החתימה של המתודה, במקרה דנן, החתימה היא:</a:t>
            </a:r>
          </a:p>
          <a:p>
            <a:pPr marL="274320" lvl="1" indent="0" algn="ctr">
              <a:buNone/>
            </a:pPr>
            <a:r>
              <a:rPr lang="en-US" dirty="0"/>
              <a:t>void </a:t>
            </a:r>
            <a:r>
              <a:rPr lang="en-US" dirty="0" err="1"/>
              <a:t>MethodName</a:t>
            </a:r>
            <a:r>
              <a:rPr lang="en-US" dirty="0"/>
              <a:t>();</a:t>
            </a:r>
          </a:p>
          <a:p>
            <a:endParaRPr lang="he-IL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40416" y="0"/>
            <a:ext cx="2351584" cy="188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036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74346"/>
            <a:ext cx="2742638" cy="23836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DF5327"/>
                </a:solidFill>
              </a:rPr>
              <a:t>Threads</a:t>
            </a:r>
            <a:endParaRPr lang="en-US" sz="4800" dirty="0">
              <a:solidFill>
                <a:srgbClr val="DF5327"/>
              </a:solidFill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63610" y="1499129"/>
          <a:ext cx="8031894" cy="475488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8031894"/>
              </a:tblGrid>
              <a:tr h="3649522"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dirty="0" smtClean="0"/>
                        <a:t> </a:t>
                      </a:r>
                      <a:r>
                        <a:rPr lang="en-US" sz="1800" b="0" dirty="0" smtClean="0"/>
                        <a:t>static void WorkerMethod1()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{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  </a:t>
                      </a:r>
                      <a:r>
                        <a:rPr lang="en-US" sz="1800" b="0" dirty="0" err="1" smtClean="0"/>
                        <a:t>int</a:t>
                      </a:r>
                      <a:r>
                        <a:rPr lang="en-US" sz="1800" b="0" dirty="0" smtClean="0"/>
                        <a:t> counter = 0;</a:t>
                      </a:r>
                    </a:p>
                    <a:p>
                      <a:pPr algn="l" rtl="0"/>
                      <a:endParaRPr lang="en-US" sz="1800" b="0" dirty="0" smtClean="0"/>
                    </a:p>
                    <a:p>
                      <a:pPr algn="l" rtl="0"/>
                      <a:r>
                        <a:rPr lang="en-US" sz="1800" b="0" dirty="0" smtClean="0"/>
                        <a:t>      for (</a:t>
                      </a:r>
                      <a:r>
                        <a:rPr lang="en-US" sz="1800" b="0" dirty="0" err="1" smtClean="0"/>
                        <a:t>uint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i</a:t>
                      </a:r>
                      <a:r>
                        <a:rPr lang="en-US" sz="1800" b="0" dirty="0" smtClean="0"/>
                        <a:t> = 0; </a:t>
                      </a:r>
                      <a:r>
                        <a:rPr lang="en-US" sz="1800" b="0" dirty="0" err="1" smtClean="0"/>
                        <a:t>i</a:t>
                      </a:r>
                      <a:r>
                        <a:rPr lang="en-US" sz="1800" b="0" dirty="0" smtClean="0"/>
                        <a:t> &lt; 1000; </a:t>
                      </a:r>
                      <a:r>
                        <a:rPr lang="en-US" sz="1800" b="0" dirty="0" err="1" smtClean="0"/>
                        <a:t>i</a:t>
                      </a:r>
                      <a:r>
                        <a:rPr lang="en-US" sz="1800" b="0" dirty="0" smtClean="0"/>
                        <a:t>++)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  {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        </a:t>
                      </a:r>
                      <a:r>
                        <a:rPr lang="en-US" sz="1800" b="0" dirty="0" err="1" smtClean="0"/>
                        <a:t>Console.ForegroundColor</a:t>
                      </a:r>
                      <a:r>
                        <a:rPr lang="en-US" sz="1800" b="0" dirty="0" smtClean="0"/>
                        <a:t> = </a:t>
                      </a:r>
                      <a:r>
                        <a:rPr lang="en-US" sz="1800" b="0" dirty="0" err="1" smtClean="0"/>
                        <a:t>ConsoleColor.Red</a:t>
                      </a:r>
                      <a:r>
                        <a:rPr lang="en-US" sz="1800" b="0" dirty="0" smtClean="0"/>
                        <a:t>;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        counter++;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        </a:t>
                      </a:r>
                      <a:r>
                        <a:rPr lang="en-US" sz="1800" b="0" dirty="0" err="1" smtClean="0"/>
                        <a:t>Console.WriteLine</a:t>
                      </a:r>
                      <a:r>
                        <a:rPr lang="en-US" sz="1800" b="0" dirty="0" smtClean="0"/>
                        <a:t>("WorkerMethod1 :  counter : " + counter);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   }</a:t>
                      </a:r>
                    </a:p>
                    <a:p>
                      <a:pPr algn="l" rtl="0"/>
                      <a:r>
                        <a:rPr lang="en-US" sz="1800" b="0" dirty="0" smtClean="0"/>
                        <a:t>}</a:t>
                      </a:r>
                    </a:p>
                    <a:p>
                      <a:pPr algn="l" rtl="0"/>
                      <a:endParaRPr lang="en-US" sz="1800" b="0" dirty="0" smtClean="0"/>
                    </a:p>
                    <a:p>
                      <a:pPr algn="l" rtl="0"/>
                      <a:endParaRPr lang="en-US" sz="1800" b="0" dirty="0" smtClean="0"/>
                    </a:p>
                    <a:p>
                      <a:pPr algn="l" rtl="0"/>
                      <a:endParaRPr lang="en-US" sz="1800" b="0" dirty="0" smtClean="0"/>
                    </a:p>
                    <a:p>
                      <a:pPr algn="l" rtl="0"/>
                      <a:r>
                        <a:rPr lang="en-US" sz="1800" b="0" dirty="0" err="1" smtClean="0"/>
                        <a:t>ThreadStart</a:t>
                      </a:r>
                      <a:r>
                        <a:rPr lang="en-US" sz="1800" b="0" dirty="0" smtClean="0"/>
                        <a:t> ts1 = new </a:t>
                      </a:r>
                      <a:r>
                        <a:rPr lang="en-US" sz="1800" b="0" dirty="0" err="1" smtClean="0"/>
                        <a:t>ThreadStart</a:t>
                      </a:r>
                      <a:r>
                        <a:rPr lang="en-US" sz="1800" b="0" dirty="0" smtClean="0"/>
                        <a:t>(WorkerMethod1);</a:t>
                      </a:r>
                    </a:p>
                    <a:p>
                      <a:pPr algn="l" rtl="0"/>
                      <a:r>
                        <a:rPr lang="en-US" sz="1800" b="0" dirty="0" smtClean="0"/>
                        <a:t>Thread t1 = new Thread(ts1);</a:t>
                      </a:r>
                    </a:p>
                    <a:p>
                      <a:pPr algn="l" rtl="0"/>
                      <a:r>
                        <a:rPr lang="en-US" sz="1800" b="0" dirty="0" smtClean="0"/>
                        <a:t>t1.Start();</a:t>
                      </a:r>
                      <a:endParaRPr lang="he-IL" sz="1800" b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409" y="312856"/>
            <a:ext cx="4422948" cy="2240874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4596714" y="1804086"/>
            <a:ext cx="2907956" cy="469557"/>
          </a:xfrm>
          <a:prstGeom prst="wedgeRoundRectCallout">
            <a:avLst>
              <a:gd name="adj1" fmla="val -88538"/>
              <a:gd name="adj2" fmla="val -6557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מתודת העבודה של התהליך</a:t>
            </a:r>
            <a:endParaRPr lang="he-IL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609969" y="4308390"/>
            <a:ext cx="2907956" cy="988540"/>
          </a:xfrm>
          <a:prstGeom prst="wedgeRoundRectCallout">
            <a:avLst>
              <a:gd name="adj1" fmla="val -133863"/>
              <a:gd name="adj2" fmla="val 59956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dirty="0" smtClean="0"/>
              <a:t>Delegate</a:t>
            </a:r>
            <a:r>
              <a:rPr lang="he-IL" dirty="0" smtClean="0"/>
              <a:t> המכיל את מתודת העבודה של התהליך</a:t>
            </a:r>
            <a:endParaRPr lang="he-IL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5906530" y="5519352"/>
            <a:ext cx="1985318" cy="527222"/>
          </a:xfrm>
          <a:prstGeom prst="wedgeRoundRectCallout">
            <a:avLst>
              <a:gd name="adj1" fmla="val -171775"/>
              <a:gd name="adj2" fmla="val 12039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dirty="0" smtClean="0"/>
              <a:t>הגדרת ה- </a:t>
            </a:r>
            <a:r>
              <a:rPr lang="en-US" dirty="0" smtClean="0"/>
              <a:t>Thread</a:t>
            </a:r>
            <a:endParaRPr lang="he-IL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2940908" y="6087762"/>
            <a:ext cx="1985318" cy="527222"/>
          </a:xfrm>
          <a:prstGeom prst="wedgeRoundRectCallout">
            <a:avLst>
              <a:gd name="adj1" fmla="val -126131"/>
              <a:gd name="adj2" fmla="val -44211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dirty="0" smtClean="0"/>
              <a:t>הפעלת ה- </a:t>
            </a:r>
            <a:r>
              <a:rPr lang="en-US" dirty="0" smtClean="0"/>
              <a:t>Thread</a:t>
            </a:r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>
            <a:off x="5955958" y="6334897"/>
            <a:ext cx="36246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/>
              <a:t>FirstThreadSample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4344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74346"/>
            <a:ext cx="2742638" cy="23836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Threads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81445" y="1820403"/>
          <a:ext cx="10849236" cy="405384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0849236"/>
              </a:tblGrid>
              <a:tr h="3649522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dirty="0" smtClean="0"/>
                        <a:t> </a:t>
                      </a:r>
                      <a:r>
                        <a:rPr lang="en-US" sz="2000" b="0" dirty="0" smtClean="0"/>
                        <a:t>static void WorkerMethod1()</a:t>
                      </a:r>
                    </a:p>
                    <a:p>
                      <a:pPr algn="l" rtl="0"/>
                      <a:r>
                        <a:rPr lang="en-US" sz="2000" b="0" dirty="0" smtClean="0"/>
                        <a:t> {</a:t>
                      </a:r>
                    </a:p>
                    <a:p>
                      <a:pPr algn="l" rtl="0"/>
                      <a:r>
                        <a:rPr lang="en-US" sz="2000" b="0" dirty="0" smtClean="0"/>
                        <a:t>      </a:t>
                      </a:r>
                      <a:r>
                        <a:rPr lang="en-US" sz="2000" b="0" dirty="0" err="1" smtClean="0"/>
                        <a:t>int</a:t>
                      </a:r>
                      <a:r>
                        <a:rPr lang="en-US" sz="2000" b="0" dirty="0" smtClean="0"/>
                        <a:t> counter = 0;</a:t>
                      </a:r>
                    </a:p>
                    <a:p>
                      <a:pPr algn="l" rtl="0"/>
                      <a:r>
                        <a:rPr lang="en-US" sz="2000" b="0" dirty="0" smtClean="0"/>
                        <a:t>      for (</a:t>
                      </a:r>
                      <a:r>
                        <a:rPr lang="en-US" sz="2000" b="0" dirty="0" err="1" smtClean="0"/>
                        <a:t>uint</a:t>
                      </a:r>
                      <a:r>
                        <a:rPr lang="en-US" sz="2000" b="0" dirty="0" smtClean="0"/>
                        <a:t> </a:t>
                      </a:r>
                      <a:r>
                        <a:rPr lang="en-US" sz="2000" b="0" dirty="0" err="1" smtClean="0"/>
                        <a:t>i</a:t>
                      </a:r>
                      <a:r>
                        <a:rPr lang="en-US" sz="2000" b="0" dirty="0" smtClean="0"/>
                        <a:t> = 0; </a:t>
                      </a:r>
                      <a:r>
                        <a:rPr lang="en-US" sz="2000" b="0" dirty="0" err="1" smtClean="0"/>
                        <a:t>i</a:t>
                      </a:r>
                      <a:r>
                        <a:rPr lang="en-US" sz="2000" b="0" dirty="0" smtClean="0"/>
                        <a:t> &lt; 1000; </a:t>
                      </a:r>
                      <a:r>
                        <a:rPr lang="en-US" sz="2000" b="0" dirty="0" err="1" smtClean="0"/>
                        <a:t>i</a:t>
                      </a:r>
                      <a:r>
                        <a:rPr lang="en-US" sz="2000" b="0" dirty="0" smtClean="0"/>
                        <a:t>++)</a:t>
                      </a:r>
                    </a:p>
                    <a:p>
                      <a:pPr algn="l" rtl="0"/>
                      <a:r>
                        <a:rPr lang="en-US" sz="2000" b="0" dirty="0" smtClean="0"/>
                        <a:t>      {</a:t>
                      </a:r>
                    </a:p>
                    <a:p>
                      <a:pPr algn="l" rtl="0"/>
                      <a:r>
                        <a:rPr lang="en-US" sz="2000" b="0" dirty="0" smtClean="0"/>
                        <a:t>            </a:t>
                      </a:r>
                      <a:r>
                        <a:rPr lang="en-US" sz="2000" b="0" dirty="0" err="1" smtClean="0"/>
                        <a:t>Console.ForegroundColor</a:t>
                      </a:r>
                      <a:r>
                        <a:rPr lang="en-US" sz="2000" b="0" dirty="0" smtClean="0"/>
                        <a:t> = </a:t>
                      </a:r>
                      <a:r>
                        <a:rPr lang="en-US" sz="2000" b="0" dirty="0" err="1" smtClean="0"/>
                        <a:t>ConsoleColor.Red</a:t>
                      </a:r>
                      <a:r>
                        <a:rPr lang="en-US" sz="2000" b="0" dirty="0" smtClean="0"/>
                        <a:t>;</a:t>
                      </a:r>
                    </a:p>
                    <a:p>
                      <a:pPr algn="l" rtl="0"/>
                      <a:r>
                        <a:rPr lang="en-US" sz="2000" b="0" dirty="0" smtClean="0"/>
                        <a:t>            counter++;</a:t>
                      </a:r>
                    </a:p>
                    <a:p>
                      <a:pPr algn="l" rtl="0"/>
                      <a:r>
                        <a:rPr lang="en-US" sz="2000" b="0" dirty="0" smtClean="0"/>
                        <a:t>            </a:t>
                      </a:r>
                      <a:r>
                        <a:rPr lang="en-US" sz="2000" b="0" dirty="0" err="1" smtClean="0"/>
                        <a:t>Console.WriteLine</a:t>
                      </a:r>
                      <a:r>
                        <a:rPr lang="en-US" sz="2000" b="0" dirty="0" smtClean="0"/>
                        <a:t>("WorkerMethod1 :  counter : " + counter);</a:t>
                      </a:r>
                    </a:p>
                    <a:p>
                      <a:pPr algn="l" rtl="0"/>
                      <a:r>
                        <a:rPr lang="en-US" sz="2000" b="0" dirty="0" smtClean="0"/>
                        <a:t>       }</a:t>
                      </a:r>
                    </a:p>
                    <a:p>
                      <a:pPr algn="l" rtl="0"/>
                      <a:r>
                        <a:rPr lang="en-US" sz="2000" b="0" dirty="0" smtClean="0"/>
                        <a:t>}</a:t>
                      </a:r>
                    </a:p>
                    <a:p>
                      <a:pPr algn="l" rtl="0"/>
                      <a:endParaRPr lang="en-US" sz="2000" b="0" dirty="0" smtClean="0"/>
                    </a:p>
                    <a:p>
                      <a:pPr algn="l" rtl="0"/>
                      <a:r>
                        <a:rPr lang="en-US" sz="2000" b="0" dirty="0" smtClean="0"/>
                        <a:t>Thread t1 = new Thread(WorkerMethod1);</a:t>
                      </a:r>
                    </a:p>
                    <a:p>
                      <a:pPr algn="l" rtl="0"/>
                      <a:r>
                        <a:rPr lang="en-US" sz="2000" b="0" dirty="0" smtClean="0"/>
                        <a:t>t1.Start();</a:t>
                      </a:r>
                      <a:endParaRPr lang="he-IL" sz="20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6977448" y="5074508"/>
            <a:ext cx="2907956" cy="551935"/>
          </a:xfrm>
          <a:prstGeom prst="wedgeRoundRectCallout">
            <a:avLst>
              <a:gd name="adj1" fmla="val -85422"/>
              <a:gd name="adj2" fmla="val 24898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אפשרות נוספת להגדרת תהליך</a:t>
            </a:r>
            <a:endParaRPr lang="he-IL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7219" y="403472"/>
            <a:ext cx="5642410" cy="285871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08822" y="6334897"/>
            <a:ext cx="387178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/>
              <a:t>FirstThreadSample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34540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799"/>
            <a:ext cx="12192000" cy="2572625"/>
          </a:xfrm>
        </p:spPr>
        <p:txBody>
          <a:bodyPr>
            <a:normAutofit fontScale="90000"/>
          </a:bodyPr>
          <a:lstStyle/>
          <a:p>
            <a:pPr algn="ctr"/>
            <a:r>
              <a:rPr lang="he-IL" sz="22200" dirty="0" smtClean="0">
                <a:solidFill>
                  <a:srgbClr val="FF0000"/>
                </a:solidFill>
              </a:rPr>
              <a:t>תרגול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20036"/>
            <a:ext cx="12192000" cy="2694963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he-IL" sz="3200" dirty="0" smtClean="0">
                <a:solidFill>
                  <a:schemeClr val="tx1">
                    <a:lumMod val="50000"/>
                  </a:schemeClr>
                </a:solidFill>
              </a:rPr>
              <a:t>תרגילים 1 ו-2 מדף התרגילים</a:t>
            </a:r>
            <a:endParaRPr lang="he-IL" sz="32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164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Threads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he-IL" b="1" dirty="0" smtClean="0"/>
              <a:t>מה מתרחש מאחורי הקלעים?</a:t>
            </a:r>
            <a:endParaRPr lang="en-US" b="1" dirty="0" smtClean="0"/>
          </a:p>
          <a:p>
            <a:r>
              <a:rPr lang="he-IL" dirty="0" smtClean="0"/>
              <a:t>תהליכים מנוהלים על ידי רכיב ב-</a:t>
            </a:r>
            <a:r>
              <a:rPr lang="en-US" dirty="0" smtClean="0"/>
              <a:t>CLR</a:t>
            </a:r>
            <a:r>
              <a:rPr lang="he-IL" dirty="0" smtClean="0"/>
              <a:t> הנקרא </a:t>
            </a:r>
            <a:r>
              <a:rPr lang="en-US" dirty="0" smtClean="0"/>
              <a:t>Thread Scheduler</a:t>
            </a:r>
            <a:r>
              <a:rPr lang="he-IL" dirty="0" smtClean="0"/>
              <a:t> .</a:t>
            </a:r>
          </a:p>
          <a:p>
            <a:r>
              <a:rPr lang="he-IL" dirty="0" smtClean="0"/>
              <a:t>תפקידו לקשר בין התהליך למערכת ההפעלה, להבטיח שלכל התהליכים הפעילים יוקצו משאבי עיבוד, ושתהליכים לא פעילים לא יבזבזו משאבי עיבוד.</a:t>
            </a:r>
          </a:p>
          <a:p>
            <a:r>
              <a:rPr lang="he-IL" altLang="he-IL" dirty="0" smtClean="0"/>
              <a:t>ל- </a:t>
            </a:r>
            <a:r>
              <a:rPr lang="en-US" dirty="0"/>
              <a:t>Thread Scheduler</a:t>
            </a:r>
            <a:r>
              <a:rPr lang="he-IL" dirty="0"/>
              <a:t> </a:t>
            </a:r>
            <a:r>
              <a:rPr lang="he-IL" dirty="0" smtClean="0"/>
              <a:t>אחריות רבה כי </a:t>
            </a:r>
            <a:r>
              <a:rPr lang="he-IL" altLang="he-IL" dirty="0" smtClean="0"/>
              <a:t>בדרך </a:t>
            </a:r>
            <a:r>
              <a:rPr lang="he-IL" altLang="he-IL" dirty="0"/>
              <a:t>כלל </a:t>
            </a:r>
            <a:r>
              <a:rPr lang="he-IL" altLang="he-IL" dirty="0" smtClean="0"/>
              <a:t>רצים במחשב יותר </a:t>
            </a:r>
            <a:r>
              <a:rPr lang="he-IL" altLang="he-IL" dirty="0"/>
              <a:t>תהליכים מאשר </a:t>
            </a:r>
            <a:r>
              <a:rPr lang="he-IL" altLang="he-IL" dirty="0" smtClean="0"/>
              <a:t>מספר המעבדים או הליבות.</a:t>
            </a:r>
            <a:endParaRPr lang="he-IL" dirty="0" smtClean="0"/>
          </a:p>
          <a:p>
            <a:r>
              <a:rPr lang="he-IL" dirty="0" smtClean="0"/>
              <a:t>במחשבים עם מעבד אחד, הוא מבצע </a:t>
            </a:r>
            <a:r>
              <a:rPr lang="en-US" dirty="0" smtClean="0"/>
              <a:t>Time Slicing</a:t>
            </a:r>
            <a:r>
              <a:rPr lang="he-IL" dirty="0" smtClean="0"/>
              <a:t> , דהיינו, מקצה "פרוסת זמן" לכל מעבד.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עם תום הקצאת הזמן לתהליך משהה את התהליך הנוכחי ומעביר את משאב המעבד לתהליך הבא.</a:t>
            </a:r>
          </a:p>
          <a:p>
            <a:r>
              <a:rPr lang="he-IL" dirty="0" smtClean="0"/>
              <a:t>במחשב מרובה מעבדים, מנהל את התהליכים באמצעות שילוב של הקצאת "</a:t>
            </a:r>
            <a:r>
              <a:rPr lang="en-US" dirty="0" smtClean="0"/>
              <a:t>Time Slice</a:t>
            </a:r>
            <a:r>
              <a:rPr lang="he-IL" dirty="0" smtClean="0"/>
              <a:t>" ומקביליות אמתית.</a:t>
            </a:r>
          </a:p>
          <a:p>
            <a:r>
              <a:rPr lang="he-IL" dirty="0" smtClean="0"/>
              <a:t>במקביליות אמתית תהליכים יכולים לרוץ במקביל על מעבדים שונים.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75680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DF5327"/>
                </a:solidFill>
              </a:rPr>
              <a:t>Threads Lifecycle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www.informit.com/articles/article.aspx?p=31093&amp;seqNum=2</a:t>
            </a:r>
            <a:endParaRPr lang="he-IL" dirty="0" smtClean="0"/>
          </a:p>
          <a:p>
            <a:endParaRPr lang="he-IL" dirty="0"/>
          </a:p>
        </p:txBody>
      </p:sp>
      <p:pic>
        <p:nvPicPr>
          <p:cNvPr id="1026" name="Picture 2" descr="http://ptgmedia.pearsoncmg.com/images/chap12_0130461326/elementLinks/01fig0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570" y="2149774"/>
            <a:ext cx="4676775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31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74346"/>
            <a:ext cx="2742638" cy="23836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626076"/>
          </a:xfrm>
        </p:spPr>
        <p:txBody>
          <a:bodyPr/>
          <a:lstStyle/>
          <a:p>
            <a:r>
              <a:rPr lang="en-US" sz="3600" dirty="0" err="1" smtClean="0">
                <a:solidFill>
                  <a:srgbClr val="DF5327"/>
                </a:solidFill>
              </a:rPr>
              <a:t>Paramterised</a:t>
            </a:r>
            <a:r>
              <a:rPr lang="en-US" sz="3600" dirty="0" smtClean="0">
                <a:solidFill>
                  <a:srgbClr val="DF5327"/>
                </a:solidFill>
              </a:rPr>
              <a:t> </a:t>
            </a:r>
            <a:r>
              <a:rPr lang="en-US" sz="3600" dirty="0" smtClean="0">
                <a:solidFill>
                  <a:srgbClr val="DF5327"/>
                </a:solidFill>
              </a:rPr>
              <a:t>Threads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0721" y="1608438"/>
            <a:ext cx="9372600" cy="4114800"/>
          </a:xfrm>
        </p:spPr>
        <p:txBody>
          <a:bodyPr/>
          <a:lstStyle/>
          <a:p>
            <a:pPr marL="45720" indent="0">
              <a:buNone/>
            </a:pPr>
            <a:r>
              <a:rPr lang="he-IL" dirty="0" smtClean="0"/>
              <a:t>ומה עם רוצים פרמטרים?</a:t>
            </a:r>
          </a:p>
          <a:p>
            <a:pPr marL="45720" indent="0">
              <a:buNone/>
            </a:pPr>
            <a:r>
              <a:rPr lang="he-IL" dirty="0" smtClean="0"/>
              <a:t>עם רוצים שכל </a:t>
            </a:r>
            <a:r>
              <a:rPr lang="en-US" dirty="0" smtClean="0"/>
              <a:t>Thread</a:t>
            </a:r>
            <a:r>
              <a:rPr lang="he-IL" dirty="0" smtClean="0"/>
              <a:t> יבצע מספר שונה של </a:t>
            </a:r>
            <a:r>
              <a:rPr lang="he-IL" dirty="0" err="1" smtClean="0"/>
              <a:t>איטרציות</a:t>
            </a:r>
            <a:r>
              <a:rPr lang="he-IL" dirty="0" smtClean="0"/>
              <a:t> לדוגמה?</a:t>
            </a:r>
          </a:p>
          <a:p>
            <a:pPr marL="45720" indent="0">
              <a:buNone/>
            </a:pPr>
            <a:r>
              <a:rPr lang="he-IL" dirty="0" smtClean="0"/>
              <a:t>בשביל זה יש את </a:t>
            </a:r>
            <a:r>
              <a:rPr lang="en-US" b="1" dirty="0" err="1" smtClean="0"/>
              <a:t>ParameterizedThreadStart</a:t>
            </a:r>
            <a:r>
              <a:rPr lang="he-IL" dirty="0" smtClean="0"/>
              <a:t>:</a:t>
            </a:r>
          </a:p>
          <a:p>
            <a:pPr marL="45720" indent="0">
              <a:buNone/>
            </a:pP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30656" y="1202565"/>
          <a:ext cx="10297301" cy="515112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0297301"/>
              </a:tblGrid>
              <a:tr h="4959338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dirty="0" smtClean="0"/>
                        <a:t>public class Parameter</a:t>
                      </a:r>
                    </a:p>
                    <a:p>
                      <a:pPr algn="l" rtl="0"/>
                      <a:r>
                        <a:rPr lang="en-US" sz="1800" b="0" dirty="0" smtClean="0"/>
                        <a:t>{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public </a:t>
                      </a:r>
                      <a:r>
                        <a:rPr lang="en-US" sz="1800" b="0" dirty="0" err="1" smtClean="0"/>
                        <a:t>int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Num</a:t>
                      </a:r>
                      <a:r>
                        <a:rPr lang="en-US" sz="1800" b="0" dirty="0" smtClean="0"/>
                        <a:t> { get; set; }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public </a:t>
                      </a:r>
                      <a:r>
                        <a:rPr lang="en-US" sz="1800" b="0" dirty="0" err="1" smtClean="0"/>
                        <a:t>ConsoleColor</a:t>
                      </a:r>
                      <a:r>
                        <a:rPr lang="en-US" sz="1800" b="0" dirty="0" smtClean="0"/>
                        <a:t> Color { get; set; }</a:t>
                      </a:r>
                    </a:p>
                    <a:p>
                      <a:pPr algn="l" rtl="0"/>
                      <a:r>
                        <a:rPr lang="en-US" sz="1800" b="0" dirty="0" smtClean="0"/>
                        <a:t>}</a:t>
                      </a:r>
                    </a:p>
                    <a:p>
                      <a:pPr algn="l" rtl="0"/>
                      <a:r>
                        <a:rPr lang="en-US" sz="1800" b="0" dirty="0" smtClean="0"/>
                        <a:t>static void </a:t>
                      </a:r>
                      <a:r>
                        <a:rPr lang="en-US" sz="1800" b="0" dirty="0" err="1" smtClean="0"/>
                        <a:t>WorkerMethod</a:t>
                      </a:r>
                      <a:r>
                        <a:rPr lang="en-US" sz="1800" b="0" dirty="0" smtClean="0"/>
                        <a:t>(object data)</a:t>
                      </a:r>
                    </a:p>
                    <a:p>
                      <a:pPr algn="l" rtl="0"/>
                      <a:r>
                        <a:rPr lang="en-US" sz="1800" b="0" dirty="0" smtClean="0"/>
                        <a:t>{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 Parameter </a:t>
                      </a:r>
                      <a:r>
                        <a:rPr lang="en-US" sz="1800" b="0" dirty="0" err="1" smtClean="0"/>
                        <a:t>parameter</a:t>
                      </a:r>
                      <a:r>
                        <a:rPr lang="en-US" sz="1800" b="0" dirty="0" smtClean="0"/>
                        <a:t> = data as Parameter;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 for (</a:t>
                      </a:r>
                      <a:r>
                        <a:rPr lang="en-US" sz="1800" b="0" dirty="0" err="1" smtClean="0"/>
                        <a:t>int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i</a:t>
                      </a:r>
                      <a:r>
                        <a:rPr lang="en-US" sz="1800" b="0" dirty="0" smtClean="0"/>
                        <a:t> = 0; </a:t>
                      </a:r>
                      <a:r>
                        <a:rPr lang="en-US" sz="1800" b="0" dirty="0" err="1" smtClean="0"/>
                        <a:t>i</a:t>
                      </a:r>
                      <a:r>
                        <a:rPr lang="en-US" sz="1800" b="0" dirty="0" smtClean="0"/>
                        <a:t> &lt; </a:t>
                      </a:r>
                      <a:r>
                        <a:rPr lang="en-US" sz="1800" b="0" dirty="0" err="1" smtClean="0"/>
                        <a:t>parameter.Num</a:t>
                      </a:r>
                      <a:r>
                        <a:rPr lang="en-US" sz="1800" b="0" dirty="0" smtClean="0"/>
                        <a:t>; </a:t>
                      </a:r>
                      <a:r>
                        <a:rPr lang="en-US" sz="1800" b="0" dirty="0" err="1" smtClean="0"/>
                        <a:t>i</a:t>
                      </a:r>
                      <a:r>
                        <a:rPr lang="en-US" sz="1800" b="0" dirty="0" smtClean="0"/>
                        <a:t>++)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 {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    </a:t>
                      </a:r>
                      <a:r>
                        <a:rPr lang="en-US" sz="1800" b="0" dirty="0" err="1" smtClean="0"/>
                        <a:t>Console.ForegroundColor</a:t>
                      </a:r>
                      <a:r>
                        <a:rPr lang="en-US" sz="1800" b="0" dirty="0" smtClean="0"/>
                        <a:t> = </a:t>
                      </a:r>
                      <a:r>
                        <a:rPr lang="en-US" sz="1800" b="0" dirty="0" err="1" smtClean="0"/>
                        <a:t>parameter.Color</a:t>
                      </a:r>
                      <a:r>
                        <a:rPr lang="en-US" sz="1800" b="0" dirty="0" smtClean="0"/>
                        <a:t>;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    </a:t>
                      </a:r>
                      <a:r>
                        <a:rPr lang="en-US" sz="1800" b="0" dirty="0" err="1" smtClean="0"/>
                        <a:t>Console.WriteLine</a:t>
                      </a:r>
                      <a:r>
                        <a:rPr lang="en-US" sz="1800" b="0" dirty="0" smtClean="0"/>
                        <a:t>("</a:t>
                      </a:r>
                      <a:r>
                        <a:rPr lang="en-US" sz="1800" b="0" dirty="0" err="1" smtClean="0"/>
                        <a:t>WorkerMethod</a:t>
                      </a:r>
                      <a:r>
                        <a:rPr lang="en-US" sz="1800" b="0" dirty="0" smtClean="0"/>
                        <a:t> :  counter : " + </a:t>
                      </a:r>
                      <a:r>
                        <a:rPr lang="en-US" sz="1800" b="0" dirty="0" err="1" smtClean="0"/>
                        <a:t>i</a:t>
                      </a:r>
                      <a:r>
                        <a:rPr lang="en-US" sz="1800" b="0" dirty="0" smtClean="0"/>
                        <a:t>);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 }</a:t>
                      </a:r>
                    </a:p>
                    <a:p>
                      <a:pPr algn="l" rtl="0"/>
                      <a:r>
                        <a:rPr lang="en-US" sz="1800" b="0" dirty="0" smtClean="0"/>
                        <a:t>}</a:t>
                      </a:r>
                    </a:p>
                    <a:p>
                      <a:pPr algn="l" rtl="0"/>
                      <a:r>
                        <a:rPr lang="en-US" sz="2000" b="0" dirty="0" smtClean="0"/>
                        <a:t>Parameter param1 = new Parameter { </a:t>
                      </a:r>
                      <a:r>
                        <a:rPr lang="en-US" sz="2000" b="0" dirty="0" err="1" smtClean="0"/>
                        <a:t>Num</a:t>
                      </a:r>
                      <a:r>
                        <a:rPr lang="en-US" sz="2000" b="0" dirty="0" smtClean="0"/>
                        <a:t> = 100, Color = </a:t>
                      </a:r>
                      <a:r>
                        <a:rPr lang="en-US" sz="2000" b="0" dirty="0" err="1" smtClean="0"/>
                        <a:t>ConsoleColor.Red</a:t>
                      </a:r>
                      <a:r>
                        <a:rPr lang="en-US" sz="2000" b="0" dirty="0" smtClean="0"/>
                        <a:t> };</a:t>
                      </a:r>
                    </a:p>
                    <a:p>
                      <a:pPr algn="l" rtl="0"/>
                      <a:r>
                        <a:rPr lang="en-US" sz="2000" b="0" dirty="0" err="1" smtClean="0"/>
                        <a:t>ParameterizedThreadStart</a:t>
                      </a:r>
                      <a:r>
                        <a:rPr lang="en-US" sz="2000" b="0" dirty="0" smtClean="0"/>
                        <a:t> pts1 = new </a:t>
                      </a:r>
                      <a:r>
                        <a:rPr lang="en-US" sz="2000" b="0" dirty="0" err="1" smtClean="0"/>
                        <a:t>ParameterizedThreadStart</a:t>
                      </a:r>
                      <a:r>
                        <a:rPr lang="en-US" sz="2000" b="0" dirty="0" smtClean="0"/>
                        <a:t>(</a:t>
                      </a:r>
                      <a:r>
                        <a:rPr lang="en-US" sz="2000" b="0" dirty="0" err="1" smtClean="0"/>
                        <a:t>WorkerMethod</a:t>
                      </a:r>
                      <a:r>
                        <a:rPr lang="en-US" sz="2000" b="0" dirty="0" smtClean="0"/>
                        <a:t>);</a:t>
                      </a:r>
                    </a:p>
                    <a:p>
                      <a:pPr algn="l" rtl="0"/>
                      <a:r>
                        <a:rPr lang="en-US" sz="2000" b="0" dirty="0" smtClean="0"/>
                        <a:t>Thread thread1 = new Thread(pts1);</a:t>
                      </a:r>
                    </a:p>
                    <a:p>
                      <a:pPr algn="l" rtl="0"/>
                      <a:r>
                        <a:rPr lang="en-US" sz="2000" b="0" dirty="0" smtClean="0"/>
                        <a:t>thread1.Start(param1);</a:t>
                      </a:r>
                      <a:endParaRPr lang="he-IL" sz="20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5033319" y="889687"/>
            <a:ext cx="2907956" cy="551935"/>
          </a:xfrm>
          <a:prstGeom prst="wedgeRoundRectCallout">
            <a:avLst>
              <a:gd name="adj1" fmla="val -125082"/>
              <a:gd name="adj2" fmla="val 48779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dirty="0" smtClean="0"/>
              <a:t>מחלקת ה- </a:t>
            </a:r>
            <a:r>
              <a:rPr lang="en-US" dirty="0" smtClean="0"/>
              <a:t>Data</a:t>
            </a:r>
            <a:endParaRPr lang="he-IL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7990703" y="3591698"/>
            <a:ext cx="2907956" cy="551935"/>
          </a:xfrm>
          <a:prstGeom prst="wedgeRoundRectCallout">
            <a:avLst>
              <a:gd name="adj1" fmla="val -172108"/>
              <a:gd name="adj2" fmla="val -193012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dirty="0" smtClean="0"/>
              <a:t>Worker Method</a:t>
            </a:r>
            <a:r>
              <a:rPr lang="he-IL" dirty="0" smtClean="0"/>
              <a:t> הפעם עם פרמטר</a:t>
            </a:r>
            <a:endParaRPr lang="he-IL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8237838" y="4341341"/>
            <a:ext cx="2907956" cy="551935"/>
          </a:xfrm>
          <a:prstGeom prst="wedgeRoundRectCallout">
            <a:avLst>
              <a:gd name="adj1" fmla="val -44063"/>
              <a:gd name="adj2" fmla="val 77137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dirty="0" smtClean="0"/>
              <a:t>יצירת התהליך והרצתו עם פרמטר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4374290" y="6409038"/>
            <a:ext cx="522278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/>
              <a:t>ParameterizedThreadStartSample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63684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74346"/>
            <a:ext cx="2742638" cy="23836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62607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DF5327"/>
                </a:solidFill>
              </a:rPr>
              <a:t>Foreground and Background Threads</a:t>
            </a:r>
            <a:endParaRPr lang="he-IL" sz="3600" dirty="0">
              <a:solidFill>
                <a:srgbClr val="DF532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34" y="974124"/>
            <a:ext cx="9372600" cy="4114800"/>
          </a:xfrm>
        </p:spPr>
        <p:txBody>
          <a:bodyPr>
            <a:normAutofit/>
          </a:bodyPr>
          <a:lstStyle/>
          <a:p>
            <a:r>
              <a:rPr lang="he-IL" dirty="0" smtClean="0"/>
              <a:t>תהליך יכול לפעול בשני מצבים:</a:t>
            </a:r>
          </a:p>
          <a:p>
            <a:r>
              <a:rPr lang="en-US" dirty="0" smtClean="0"/>
              <a:t>Foreground Thread</a:t>
            </a:r>
            <a:r>
              <a:rPr lang="he-IL" dirty="0" smtClean="0"/>
              <a:t> – ברירת המחדל, התוכנית נשארת בחיים כל עוד התהליכים רצים. </a:t>
            </a:r>
          </a:p>
          <a:p>
            <a:r>
              <a:rPr lang="en-US" dirty="0" smtClean="0"/>
              <a:t>Background Thread</a:t>
            </a:r>
            <a:r>
              <a:rPr lang="he-IL" dirty="0" smtClean="0"/>
              <a:t> – סיום התוכנית הורד את התהליך.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777946" y="6334897"/>
            <a:ext cx="480265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/>
              <a:t>ForegroundAndBackgroundThread</a:t>
            </a:r>
            <a:endParaRPr lang="he-IL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881445" y="1820403"/>
          <a:ext cx="6878598" cy="393192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6878598"/>
              </a:tblGrid>
              <a:tr h="3649522">
                <a:tc>
                  <a:txBody>
                    <a:bodyPr/>
                    <a:lstStyle/>
                    <a:p>
                      <a:pPr algn="l" rtl="0"/>
                      <a:r>
                        <a:rPr lang="en-US" sz="1400" b="0" dirty="0" smtClean="0"/>
                        <a:t>    class Program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   {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       static void </a:t>
                      </a:r>
                      <a:r>
                        <a:rPr lang="en-US" sz="1400" b="0" dirty="0" err="1" smtClean="0"/>
                        <a:t>WorkerMethod</a:t>
                      </a:r>
                      <a:r>
                        <a:rPr lang="en-US" sz="1400" b="0" dirty="0" smtClean="0"/>
                        <a:t>()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       {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           for (</a:t>
                      </a:r>
                      <a:r>
                        <a:rPr lang="en-US" sz="1400" b="0" dirty="0" err="1" smtClean="0"/>
                        <a:t>int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dirty="0" err="1" smtClean="0"/>
                        <a:t>i</a:t>
                      </a:r>
                      <a:r>
                        <a:rPr lang="en-US" sz="1400" b="0" dirty="0" smtClean="0"/>
                        <a:t> = 0; </a:t>
                      </a:r>
                      <a:r>
                        <a:rPr lang="en-US" sz="1400" b="0" dirty="0" err="1" smtClean="0"/>
                        <a:t>i</a:t>
                      </a:r>
                      <a:r>
                        <a:rPr lang="en-US" sz="1400" b="0" dirty="0" smtClean="0"/>
                        <a:t> &lt; 10; </a:t>
                      </a:r>
                      <a:r>
                        <a:rPr lang="en-US" sz="1400" b="0" dirty="0" err="1" smtClean="0"/>
                        <a:t>i</a:t>
                      </a:r>
                      <a:r>
                        <a:rPr lang="en-US" sz="1400" b="0" dirty="0" smtClean="0"/>
                        <a:t>++)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           {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               </a:t>
                      </a:r>
                      <a:r>
                        <a:rPr lang="en-US" sz="1400" b="0" dirty="0" err="1" smtClean="0"/>
                        <a:t>Console.WriteLine</a:t>
                      </a:r>
                      <a:r>
                        <a:rPr lang="en-US" sz="1400" b="0" dirty="0" smtClean="0"/>
                        <a:t>("</a:t>
                      </a:r>
                      <a:r>
                        <a:rPr lang="en-US" sz="1400" b="0" dirty="0" err="1" smtClean="0"/>
                        <a:t>WorkerMethod</a:t>
                      </a:r>
                      <a:r>
                        <a:rPr lang="en-US" sz="1400" b="0" dirty="0" smtClean="0"/>
                        <a:t> :  counter : " + </a:t>
                      </a:r>
                      <a:r>
                        <a:rPr lang="en-US" sz="1400" b="0" dirty="0" err="1" smtClean="0"/>
                        <a:t>i</a:t>
                      </a:r>
                      <a:r>
                        <a:rPr lang="en-US" sz="1400" b="0" dirty="0" smtClean="0"/>
                        <a:t>);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           }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           </a:t>
                      </a:r>
                      <a:r>
                        <a:rPr lang="en-US" sz="1400" b="0" dirty="0" err="1" smtClean="0"/>
                        <a:t>Console.WriteLine</a:t>
                      </a:r>
                      <a:r>
                        <a:rPr lang="en-US" sz="1400" b="0" dirty="0" smtClean="0"/>
                        <a:t>("End Of </a:t>
                      </a:r>
                      <a:r>
                        <a:rPr lang="en-US" sz="1400" b="0" dirty="0" err="1" smtClean="0"/>
                        <a:t>WorkerMethod</a:t>
                      </a:r>
                      <a:r>
                        <a:rPr lang="en-US" sz="1400" b="0" dirty="0" smtClean="0"/>
                        <a:t>");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       }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       static void Main(string[] </a:t>
                      </a:r>
                      <a:r>
                        <a:rPr lang="en-US" sz="1400" b="0" dirty="0" err="1" smtClean="0"/>
                        <a:t>args</a:t>
                      </a:r>
                      <a:r>
                        <a:rPr lang="en-US" sz="1400" b="0" dirty="0" smtClean="0"/>
                        <a:t>)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       {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           </a:t>
                      </a:r>
                      <a:r>
                        <a:rPr lang="en-US" sz="1400" b="0" dirty="0" err="1" smtClean="0"/>
                        <a:t>ThreadStart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dirty="0" err="1" smtClean="0"/>
                        <a:t>ts</a:t>
                      </a:r>
                      <a:r>
                        <a:rPr lang="en-US" sz="1400" b="0" dirty="0" smtClean="0"/>
                        <a:t> = new </a:t>
                      </a:r>
                      <a:r>
                        <a:rPr lang="en-US" sz="1400" b="0" dirty="0" err="1" smtClean="0"/>
                        <a:t>ThreadStart</a:t>
                      </a:r>
                      <a:r>
                        <a:rPr lang="en-US" sz="1400" b="0" dirty="0" smtClean="0"/>
                        <a:t>(</a:t>
                      </a:r>
                      <a:r>
                        <a:rPr lang="en-US" sz="1400" b="0" dirty="0" err="1" smtClean="0"/>
                        <a:t>WorkerMethod</a:t>
                      </a:r>
                      <a:r>
                        <a:rPr lang="en-US" sz="1400" b="0" dirty="0" smtClean="0"/>
                        <a:t>);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           Thread t = new Thread(</a:t>
                      </a:r>
                      <a:r>
                        <a:rPr lang="en-US" sz="1400" b="0" dirty="0" err="1" smtClean="0"/>
                        <a:t>ts</a:t>
                      </a:r>
                      <a:r>
                        <a:rPr lang="en-US" sz="1400" b="0" dirty="0" smtClean="0"/>
                        <a:t>);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           </a:t>
                      </a:r>
                      <a:r>
                        <a:rPr lang="en-US" sz="1400" b="0" dirty="0" err="1" smtClean="0"/>
                        <a:t>t.Start</a:t>
                      </a:r>
                      <a:r>
                        <a:rPr lang="en-US" sz="1400" b="0" dirty="0" smtClean="0"/>
                        <a:t>();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           </a:t>
                      </a:r>
                      <a:r>
                        <a:rPr lang="en-US" sz="1400" b="0" dirty="0" err="1" smtClean="0"/>
                        <a:t>Console.WriteLine</a:t>
                      </a:r>
                      <a:r>
                        <a:rPr lang="en-US" sz="1400" b="0" dirty="0" smtClean="0"/>
                        <a:t>("End Of Main");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       }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   }</a:t>
                      </a:r>
                      <a:endParaRPr lang="he-IL" sz="1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6013621" y="5371070"/>
            <a:ext cx="2907956" cy="551935"/>
          </a:xfrm>
          <a:prstGeom prst="wedgeRoundRectCallout">
            <a:avLst>
              <a:gd name="adj1" fmla="val -80889"/>
              <a:gd name="adj2" fmla="val -160177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Foreground Thread</a:t>
            </a:r>
            <a:endParaRPr lang="he-IL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1540" y="2537071"/>
            <a:ext cx="4683100" cy="2372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877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Process, App Domain and Thread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3103" y="4139208"/>
            <a:ext cx="7109254" cy="271879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solidFill>
                  <a:srgbClr val="DF5327"/>
                </a:solidFill>
              </a:rPr>
              <a:t>Process</a:t>
            </a:r>
          </a:p>
          <a:p>
            <a:pPr algn="l" rtl="0"/>
            <a:r>
              <a:rPr lang="en-US" dirty="0" err="1" smtClean="0">
                <a:solidFill>
                  <a:srgbClr val="DF5327"/>
                </a:solidFill>
              </a:rPr>
              <a:t>AppDomain</a:t>
            </a:r>
            <a:endParaRPr lang="en-US" dirty="0" smtClean="0">
              <a:solidFill>
                <a:srgbClr val="DF5327"/>
              </a:solidFill>
            </a:endParaRPr>
          </a:p>
          <a:p>
            <a:pPr algn="l" rtl="0"/>
            <a:r>
              <a:rPr lang="en-US" dirty="0" smtClean="0">
                <a:solidFill>
                  <a:srgbClr val="DF5327"/>
                </a:solidFill>
              </a:rPr>
              <a:t>Thread</a:t>
            </a:r>
          </a:p>
          <a:p>
            <a:pPr algn="l" rtl="0"/>
            <a:r>
              <a:rPr lang="en-US" dirty="0" err="1" smtClean="0">
                <a:solidFill>
                  <a:srgbClr val="DF5327"/>
                </a:solidFill>
              </a:rPr>
              <a:t>Paramterised</a:t>
            </a:r>
            <a:r>
              <a:rPr lang="en-US" dirty="0" smtClean="0">
                <a:solidFill>
                  <a:srgbClr val="DF5327"/>
                </a:solidFill>
              </a:rPr>
              <a:t> Threads</a:t>
            </a:r>
          </a:p>
          <a:p>
            <a:pPr algn="l" rtl="0"/>
            <a:r>
              <a:rPr lang="en-US" dirty="0" smtClean="0">
                <a:solidFill>
                  <a:srgbClr val="DF5327"/>
                </a:solidFill>
              </a:rPr>
              <a:t>Foreground </a:t>
            </a:r>
            <a:r>
              <a:rPr lang="en-US" dirty="0">
                <a:solidFill>
                  <a:srgbClr val="DF5327"/>
                </a:solidFill>
              </a:rPr>
              <a:t>and Background Threads</a:t>
            </a:r>
            <a:endParaRPr lang="en-US" dirty="0">
              <a:solidFill>
                <a:srgbClr val="DF5327"/>
              </a:solidFill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7232821" y="4163922"/>
            <a:ext cx="2537254" cy="1116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>
                <a:solidFill>
                  <a:srgbClr val="DF5327"/>
                </a:solidFill>
              </a:rPr>
              <a:t>Thread </a:t>
            </a:r>
            <a:r>
              <a:rPr lang="en-US" dirty="0" smtClean="0">
                <a:solidFill>
                  <a:srgbClr val="DF5327"/>
                </a:solidFill>
              </a:rPr>
              <a:t>Priority</a:t>
            </a:r>
          </a:p>
          <a:p>
            <a:pPr algn="l" rtl="0"/>
            <a:r>
              <a:rPr lang="en-US" dirty="0">
                <a:solidFill>
                  <a:srgbClr val="DF5327"/>
                </a:solidFill>
              </a:rPr>
              <a:t>Exception Handling</a:t>
            </a:r>
          </a:p>
        </p:txBody>
      </p:sp>
    </p:spTree>
    <p:extLst>
      <p:ext uri="{BB962C8B-B14F-4D97-AF65-F5344CB8AC3E}">
        <p14:creationId xmlns:p14="http://schemas.microsoft.com/office/powerpoint/2010/main" val="2589344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74346"/>
            <a:ext cx="2742638" cy="23836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593124"/>
          </a:xfrm>
        </p:spPr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Foreground and Background Threads</a:t>
            </a:r>
            <a:endParaRPr lang="he-IL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4139" y="4075487"/>
            <a:ext cx="5207469" cy="263834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81445" y="1820403"/>
          <a:ext cx="5544069" cy="2257327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5544069"/>
              </a:tblGrid>
              <a:tr h="2257327">
                <a:tc>
                  <a:txBody>
                    <a:bodyPr/>
                    <a:lstStyle/>
                    <a:p>
                      <a:pPr algn="l" rtl="0"/>
                      <a:r>
                        <a:rPr lang="en-US" sz="1400" b="0" dirty="0" smtClean="0"/>
                        <a:t>        static void Main(string[] </a:t>
                      </a:r>
                      <a:r>
                        <a:rPr lang="en-US" sz="1400" b="0" dirty="0" err="1" smtClean="0"/>
                        <a:t>args</a:t>
                      </a:r>
                      <a:r>
                        <a:rPr lang="en-US" sz="1400" b="0" dirty="0" smtClean="0"/>
                        <a:t>)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       {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           </a:t>
                      </a:r>
                      <a:r>
                        <a:rPr lang="en-US" sz="1400" b="0" dirty="0" err="1" smtClean="0"/>
                        <a:t>ThreadStart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dirty="0" err="1" smtClean="0"/>
                        <a:t>ts</a:t>
                      </a:r>
                      <a:r>
                        <a:rPr lang="en-US" sz="1400" b="0" dirty="0" smtClean="0"/>
                        <a:t> = new </a:t>
                      </a:r>
                      <a:r>
                        <a:rPr lang="en-US" sz="1400" b="0" dirty="0" err="1" smtClean="0"/>
                        <a:t>ThreadStart</a:t>
                      </a:r>
                      <a:r>
                        <a:rPr lang="en-US" sz="1400" b="0" dirty="0" smtClean="0"/>
                        <a:t>(</a:t>
                      </a:r>
                      <a:r>
                        <a:rPr lang="en-US" sz="1400" b="0" dirty="0" err="1" smtClean="0"/>
                        <a:t>WorkerMethod</a:t>
                      </a:r>
                      <a:r>
                        <a:rPr lang="en-US" sz="1400" b="0" dirty="0" smtClean="0"/>
                        <a:t>);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           Thread t = new Thread(</a:t>
                      </a:r>
                      <a:r>
                        <a:rPr lang="en-US" sz="1400" b="0" dirty="0" err="1" smtClean="0"/>
                        <a:t>ts</a:t>
                      </a:r>
                      <a:r>
                        <a:rPr lang="en-US" sz="1400" b="0" dirty="0" smtClean="0"/>
                        <a:t>);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           </a:t>
                      </a:r>
                      <a:r>
                        <a:rPr lang="en-US" sz="1400" b="0" dirty="0" err="1" smtClean="0"/>
                        <a:t>t.IsBackground</a:t>
                      </a:r>
                      <a:r>
                        <a:rPr lang="en-US" sz="1400" b="0" dirty="0" smtClean="0"/>
                        <a:t> = true;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           </a:t>
                      </a:r>
                      <a:r>
                        <a:rPr lang="en-US" sz="1400" b="0" dirty="0" err="1" smtClean="0"/>
                        <a:t>t.Start</a:t>
                      </a:r>
                      <a:r>
                        <a:rPr lang="en-US" sz="1400" b="0" dirty="0" smtClean="0"/>
                        <a:t>();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           </a:t>
                      </a:r>
                      <a:r>
                        <a:rPr lang="en-US" sz="1400" b="0" dirty="0" err="1" smtClean="0"/>
                        <a:t>Console.WriteLine</a:t>
                      </a:r>
                      <a:r>
                        <a:rPr lang="en-US" sz="1400" b="0" dirty="0" smtClean="0"/>
                        <a:t>("End Of Main");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       }</a:t>
                      </a:r>
                      <a:endParaRPr lang="he-IL" sz="1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5667632" y="3517556"/>
            <a:ext cx="2907956" cy="551935"/>
          </a:xfrm>
          <a:prstGeom prst="wedgeRoundRectCallout">
            <a:avLst>
              <a:gd name="adj1" fmla="val -80889"/>
              <a:gd name="adj2" fmla="val -160177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Background Thread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93846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584886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DF5327"/>
                </a:solidFill>
              </a:rPr>
              <a:t>Thread Priority</a:t>
            </a:r>
            <a:endParaRPr lang="he-IL" sz="3200" dirty="0">
              <a:solidFill>
                <a:srgbClr val="DF532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1535" y="883508"/>
            <a:ext cx="10427516" cy="5805616"/>
          </a:xfrm>
        </p:spPr>
        <p:txBody>
          <a:bodyPr>
            <a:normAutofit/>
          </a:bodyPr>
          <a:lstStyle/>
          <a:p>
            <a:r>
              <a:rPr lang="he-IL" dirty="0" smtClean="0"/>
              <a:t>ניתן להגדיר "רמת הדחיפות" של כל תהליך באמצעות הגדרת </a:t>
            </a:r>
            <a:r>
              <a:rPr lang="en-US" dirty="0" smtClean="0"/>
              <a:t>Priority</a:t>
            </a:r>
            <a:r>
              <a:rPr lang="he-IL" dirty="0" smtClean="0"/>
              <a:t>.</a:t>
            </a:r>
          </a:p>
          <a:p>
            <a:r>
              <a:rPr lang="he-IL" dirty="0" smtClean="0"/>
              <a:t>חמש רמות של עדיפות: </a:t>
            </a:r>
            <a:r>
              <a:rPr lang="en-US" dirty="0"/>
              <a:t>Lowest, </a:t>
            </a:r>
            <a:r>
              <a:rPr lang="en-US" dirty="0" err="1"/>
              <a:t>BelowNormal</a:t>
            </a:r>
            <a:r>
              <a:rPr lang="en-US" dirty="0"/>
              <a:t>, Normal, </a:t>
            </a:r>
            <a:r>
              <a:rPr lang="en-US" dirty="0" err="1"/>
              <a:t>AboveNormal</a:t>
            </a:r>
            <a:r>
              <a:rPr lang="en-US" dirty="0"/>
              <a:t>, Highest </a:t>
            </a:r>
            <a:endParaRPr lang="en-US" dirty="0" smtClean="0"/>
          </a:p>
          <a:p>
            <a:r>
              <a:rPr lang="he-IL" dirty="0" smtClean="0"/>
              <a:t>העדיפות משפיעה על ה- </a:t>
            </a:r>
            <a:r>
              <a:rPr lang="en-US" dirty="0" smtClean="0"/>
              <a:t>Time Slice</a:t>
            </a:r>
            <a:r>
              <a:rPr lang="he-IL" dirty="0" smtClean="0"/>
              <a:t> שיקבל התהליך ביחס לשאר התהליכים של היישום.</a:t>
            </a:r>
            <a:endParaRPr lang="en-US" dirty="0"/>
          </a:p>
          <a:p>
            <a:r>
              <a:rPr lang="he-IL" dirty="0" smtClean="0"/>
              <a:t>המשאבים של התהליך עדיין לא יכולים לחרוג מסך המשאבים של היישום.</a:t>
            </a:r>
          </a:p>
          <a:p>
            <a:r>
              <a:rPr lang="he-IL" dirty="0" smtClean="0"/>
              <a:t>רצוי להימנע מלהגדיר עדיפות ביישומי </a:t>
            </a:r>
            <a:r>
              <a:rPr lang="en-US" dirty="0" smtClean="0"/>
              <a:t>UI</a:t>
            </a:r>
            <a:r>
              <a:rPr lang="he-IL" dirty="0" smtClean="0"/>
              <a:t>, עלול להשפיע לרעה על מהירות העיבוד של החלון. 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252148" y="3533873"/>
          <a:ext cx="5544069" cy="2257327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5544069"/>
              </a:tblGrid>
              <a:tr h="2257327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dirty="0" err="1" smtClean="0"/>
                        <a:t>ThreadStart</a:t>
                      </a:r>
                      <a:r>
                        <a:rPr lang="en-US" sz="1800" b="0" dirty="0" smtClean="0"/>
                        <a:t> ts1 = new </a:t>
                      </a:r>
                      <a:r>
                        <a:rPr lang="en-US" sz="1800" b="0" dirty="0" err="1" smtClean="0"/>
                        <a:t>ThreadStart</a:t>
                      </a:r>
                      <a:r>
                        <a:rPr lang="en-US" sz="1800" b="0" dirty="0" smtClean="0"/>
                        <a:t>(WorkerMethod1);</a:t>
                      </a:r>
                    </a:p>
                    <a:p>
                      <a:pPr algn="l" rtl="0"/>
                      <a:r>
                        <a:rPr lang="en-US" sz="1800" b="0" dirty="0" smtClean="0"/>
                        <a:t>Thread t1 = new Thread(ts1);</a:t>
                      </a:r>
                    </a:p>
                    <a:p>
                      <a:pPr algn="l" rtl="0"/>
                      <a:r>
                        <a:rPr lang="en-US" sz="1800" b="0" dirty="0" smtClean="0"/>
                        <a:t>t1.Priority = </a:t>
                      </a:r>
                      <a:r>
                        <a:rPr lang="en-US" sz="1800" b="0" dirty="0" err="1" smtClean="0"/>
                        <a:t>ThreadPriority.Highest</a:t>
                      </a:r>
                      <a:r>
                        <a:rPr lang="en-US" sz="1800" b="0" dirty="0" smtClean="0"/>
                        <a:t>;</a:t>
                      </a:r>
                    </a:p>
                    <a:p>
                      <a:pPr algn="l" rtl="0"/>
                      <a:r>
                        <a:rPr lang="en-US" sz="1800" b="0" dirty="0" smtClean="0"/>
                        <a:t>t1.Start();</a:t>
                      </a:r>
                      <a:endParaRPr lang="he-IL" sz="20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6038335" y="5231026"/>
            <a:ext cx="2907956" cy="551935"/>
          </a:xfrm>
          <a:prstGeom prst="wedgeRoundRectCallout">
            <a:avLst>
              <a:gd name="adj1" fmla="val -82589"/>
              <a:gd name="adj2" fmla="val -154207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Thread Priority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883566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74346"/>
            <a:ext cx="2742638" cy="23836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6096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DF5327"/>
                </a:solidFill>
              </a:rPr>
              <a:t>Exception Handling</a:t>
            </a:r>
            <a:endParaRPr lang="he-IL" sz="3200" dirty="0">
              <a:solidFill>
                <a:srgbClr val="DF532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3502" y="957648"/>
            <a:ext cx="7840835" cy="4114800"/>
          </a:xfrm>
        </p:spPr>
        <p:txBody>
          <a:bodyPr/>
          <a:lstStyle/>
          <a:p>
            <a:pPr algn="r"/>
            <a:r>
              <a:rPr lang="he-IL" dirty="0" smtClean="0"/>
              <a:t>בלוק </a:t>
            </a:r>
            <a:r>
              <a:rPr lang="en-US" dirty="0" smtClean="0"/>
              <a:t>Try\Catch</a:t>
            </a:r>
            <a:r>
              <a:rPr lang="he-IL" dirty="0" smtClean="0"/>
              <a:t> לא רלבנטי אם מתרחשת חריגה בתוך תהליך.</a:t>
            </a:r>
          </a:p>
          <a:p>
            <a:pPr algn="r"/>
            <a:r>
              <a:rPr lang="he-IL" dirty="0" smtClean="0"/>
              <a:t>זה אפילו מתבקש בשל העובדה שלתהליך יש נתיב ביצוע עצמאי.</a:t>
            </a:r>
            <a:endParaRPr lang="en-US" dirty="0" smtClean="0"/>
          </a:p>
          <a:p>
            <a:pPr algn="l" rtl="0"/>
            <a:endParaRPr lang="he-IL" dirty="0" smtClean="0"/>
          </a:p>
          <a:p>
            <a:pPr algn="l" rtl="0"/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0312" y="3556091"/>
            <a:ext cx="5387143" cy="272938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-642556" y="1565031"/>
          <a:ext cx="7817712" cy="502920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7817712"/>
              </a:tblGrid>
              <a:tr h="2257327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dirty="0" smtClean="0"/>
                        <a:t>        static void </a:t>
                      </a:r>
                      <a:r>
                        <a:rPr lang="en-US" sz="1800" b="0" dirty="0" err="1" smtClean="0"/>
                        <a:t>WorkerMethod</a:t>
                      </a:r>
                      <a:r>
                        <a:rPr lang="en-US" sz="1800" b="0" dirty="0" smtClean="0"/>
                        <a:t>()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    {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        </a:t>
                      </a:r>
                      <a:r>
                        <a:rPr lang="en-US" sz="1800" b="0" dirty="0" err="1" smtClean="0"/>
                        <a:t>int</a:t>
                      </a:r>
                      <a:r>
                        <a:rPr lang="en-US" sz="1800" b="0" dirty="0" smtClean="0"/>
                        <a:t> divider = 0;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        </a:t>
                      </a:r>
                      <a:r>
                        <a:rPr lang="en-US" sz="1800" b="0" dirty="0" err="1" smtClean="0"/>
                        <a:t>int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num</a:t>
                      </a:r>
                      <a:r>
                        <a:rPr lang="en-US" sz="1800" b="0" dirty="0" smtClean="0"/>
                        <a:t> = 10 / divider;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    }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    static void Main(string[] </a:t>
                      </a:r>
                      <a:r>
                        <a:rPr lang="en-US" sz="1800" b="0" dirty="0" err="1" smtClean="0"/>
                        <a:t>args</a:t>
                      </a:r>
                      <a:r>
                        <a:rPr lang="en-US" sz="1800" b="0" dirty="0" smtClean="0"/>
                        <a:t>)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    {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        try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        {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            </a:t>
                      </a:r>
                      <a:r>
                        <a:rPr lang="en-US" sz="1800" b="0" dirty="0" err="1" smtClean="0"/>
                        <a:t>ThreadStart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ts</a:t>
                      </a:r>
                      <a:r>
                        <a:rPr lang="en-US" sz="1800" b="0" dirty="0" smtClean="0"/>
                        <a:t> = new </a:t>
                      </a:r>
                      <a:r>
                        <a:rPr lang="en-US" sz="1800" b="0" dirty="0" err="1" smtClean="0"/>
                        <a:t>ThreadStart</a:t>
                      </a:r>
                      <a:r>
                        <a:rPr lang="en-US" sz="1800" b="0" dirty="0" smtClean="0"/>
                        <a:t>(</a:t>
                      </a:r>
                      <a:r>
                        <a:rPr lang="en-US" sz="1800" b="0" dirty="0" err="1" smtClean="0"/>
                        <a:t>WorkerMethod</a:t>
                      </a:r>
                      <a:r>
                        <a:rPr lang="en-US" sz="1800" b="0" dirty="0" smtClean="0"/>
                        <a:t>);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            Thread t = new Thread(</a:t>
                      </a:r>
                      <a:r>
                        <a:rPr lang="en-US" sz="1800" b="0" dirty="0" err="1" smtClean="0"/>
                        <a:t>ts</a:t>
                      </a:r>
                      <a:r>
                        <a:rPr lang="en-US" sz="1800" b="0" dirty="0" smtClean="0"/>
                        <a:t>);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            </a:t>
                      </a:r>
                      <a:r>
                        <a:rPr lang="en-US" sz="1800" b="0" dirty="0" err="1" smtClean="0"/>
                        <a:t>t.Start</a:t>
                      </a:r>
                      <a:r>
                        <a:rPr lang="en-US" sz="1800" b="0" dirty="0" smtClean="0"/>
                        <a:t>();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        }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        catch(Exception e)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        {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            </a:t>
                      </a:r>
                      <a:r>
                        <a:rPr lang="en-US" sz="1800" b="0" dirty="0" err="1" smtClean="0"/>
                        <a:t>Console.WriteLine</a:t>
                      </a:r>
                      <a:r>
                        <a:rPr lang="en-US" sz="1800" b="0" dirty="0" smtClean="0"/>
                        <a:t>(</a:t>
                      </a:r>
                      <a:r>
                        <a:rPr lang="en-US" sz="1800" b="0" dirty="0" err="1" smtClean="0"/>
                        <a:t>e.Message</a:t>
                      </a:r>
                      <a:r>
                        <a:rPr lang="en-US" sz="1800" b="0" dirty="0" smtClean="0"/>
                        <a:t>);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        }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    }</a:t>
                      </a:r>
                      <a:endParaRPr lang="he-IL" sz="20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04951" y="6376086"/>
            <a:ext cx="31798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/>
              <a:t>ThreadException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63226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74346"/>
            <a:ext cx="2742638" cy="23836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DF5327"/>
                </a:solidFill>
              </a:rPr>
              <a:t>Exception Handling</a:t>
            </a:r>
            <a:endParaRPr lang="he-IL" sz="3200" dirty="0">
              <a:solidFill>
                <a:srgbClr val="DF532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חריגה בתהליך תגרום לנפילת כל היישום ולכן לא ניתן להתעלם מחריגות פנימיות בתהליכים.</a:t>
            </a:r>
          </a:p>
          <a:p>
            <a:pPr algn="r"/>
            <a:r>
              <a:rPr lang="he-IL" dirty="0" smtClean="0"/>
              <a:t>הפיתרון הוא לטפל בהם בשתי רמות:</a:t>
            </a:r>
          </a:p>
          <a:p>
            <a:pPr marL="708660" lvl="1" indent="-342900">
              <a:buFont typeface="+mj-lt"/>
              <a:buAutoNum type="arabicPeriod"/>
            </a:pPr>
            <a:r>
              <a:rPr lang="he-IL" dirty="0" smtClean="0"/>
              <a:t>בלוק </a:t>
            </a:r>
            <a:r>
              <a:rPr lang="en-US" dirty="0" smtClean="0"/>
              <a:t>Try\Catch</a:t>
            </a:r>
            <a:r>
              <a:rPr lang="he-IL" dirty="0" smtClean="0"/>
              <a:t> בתוך מתודת העבודה עצמה.</a:t>
            </a:r>
          </a:p>
          <a:p>
            <a:pPr marL="708660" lvl="1" indent="-342900">
              <a:buFont typeface="+mj-lt"/>
              <a:buAutoNum type="arabicPeriod"/>
            </a:pPr>
            <a:r>
              <a:rPr lang="he-IL" dirty="0" smtClean="0"/>
              <a:t>האירוע </a:t>
            </a:r>
            <a:r>
              <a:rPr lang="en-US" dirty="0" err="1" smtClean="0"/>
              <a:t>AppDomain.CurrentDomain.UnhandledException</a:t>
            </a:r>
            <a:r>
              <a:rPr lang="he-IL" dirty="0" smtClean="0"/>
              <a:t> – האירוע מופעל בכל פעם שיש חריגה לא מטופלת, אין ביכולתו למנוע את הקריסה, אלא רק ביצוע פעולות אחרונות (כמו שמירה, הודעה למשתמש) לפני הקריסה עצמה.</a:t>
            </a:r>
          </a:p>
          <a:p>
            <a:pPr marL="708660" lvl="1" indent="-342900">
              <a:buFont typeface="+mj-lt"/>
              <a:buAutoNum type="arabicPeriod"/>
            </a:pPr>
            <a:r>
              <a:rPr lang="he-IL" dirty="0" smtClean="0"/>
              <a:t>ב- </a:t>
            </a:r>
            <a:r>
              <a:rPr lang="en-US" dirty="0" smtClean="0"/>
              <a:t>WPF</a:t>
            </a:r>
            <a:r>
              <a:rPr lang="he-IL" dirty="0" smtClean="0"/>
              <a:t> יש אפשרות נוספת </a:t>
            </a:r>
            <a:r>
              <a:rPr lang="en-US" dirty="0" err="1" smtClean="0"/>
              <a:t>Application.DispatcherUnhandledException</a:t>
            </a:r>
            <a:r>
              <a:rPr lang="he-IL" dirty="0" smtClean="0"/>
              <a:t> (עליה נדבר בהמשך)</a:t>
            </a:r>
          </a:p>
          <a:p>
            <a:pPr algn="r"/>
            <a:endParaRPr lang="en-US" dirty="0" smtClean="0"/>
          </a:p>
          <a:p>
            <a:pPr algn="l" rtl="0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13189" y="6343135"/>
            <a:ext cx="31798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/>
              <a:t>ThreadException</a:t>
            </a:r>
            <a:endParaRPr lang="he-IL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27222" y="4374131"/>
          <a:ext cx="10272583" cy="2784549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0272583"/>
              </a:tblGrid>
              <a:tr h="2784549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err="1" smtClean="0"/>
                        <a:t>AppDomain.CurrentDomain.UnhandledException</a:t>
                      </a:r>
                      <a:r>
                        <a:rPr lang="en-US" sz="1600" b="0" dirty="0" smtClean="0"/>
                        <a:t> += </a:t>
                      </a:r>
                      <a:r>
                        <a:rPr lang="en-US" sz="1600" b="0" dirty="0" err="1" smtClean="0"/>
                        <a:t>CurrentDomain_UnhandledException</a:t>
                      </a:r>
                      <a:r>
                        <a:rPr lang="en-US" sz="1600" b="0" dirty="0" smtClean="0"/>
                        <a:t>;</a:t>
                      </a:r>
                    </a:p>
                    <a:p>
                      <a:pPr algn="l" rtl="0"/>
                      <a:endParaRPr lang="en-US" sz="1600" b="0" dirty="0" smtClean="0"/>
                    </a:p>
                    <a:p>
                      <a:pPr algn="l" rtl="0"/>
                      <a:r>
                        <a:rPr lang="en-US" sz="1800" b="0" dirty="0" smtClean="0"/>
                        <a:t>static void </a:t>
                      </a:r>
                      <a:r>
                        <a:rPr lang="en-US" sz="1800" b="0" dirty="0" err="1" smtClean="0"/>
                        <a:t>CurrentDomain_UnhandledException</a:t>
                      </a:r>
                      <a:r>
                        <a:rPr lang="en-US" sz="1800" b="0" dirty="0" smtClean="0"/>
                        <a:t>(object sender, </a:t>
                      </a:r>
                      <a:r>
                        <a:rPr lang="en-US" sz="1800" b="0" dirty="0" err="1" smtClean="0"/>
                        <a:t>UnhandledExceptionEventArgs</a:t>
                      </a:r>
                      <a:r>
                        <a:rPr lang="en-US" sz="1800" b="0" dirty="0" smtClean="0"/>
                        <a:t> e)</a:t>
                      </a:r>
                    </a:p>
                    <a:p>
                      <a:pPr algn="l" rtl="0"/>
                      <a:r>
                        <a:rPr lang="en-US" sz="1800" b="0" dirty="0" smtClean="0"/>
                        <a:t>{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Exception </a:t>
                      </a:r>
                      <a:r>
                        <a:rPr lang="en-US" sz="1800" b="0" dirty="0" err="1" smtClean="0"/>
                        <a:t>exception</a:t>
                      </a:r>
                      <a:r>
                        <a:rPr lang="en-US" sz="1800" b="0" dirty="0" smtClean="0"/>
                        <a:t> = </a:t>
                      </a:r>
                      <a:r>
                        <a:rPr lang="en-US" sz="1800" b="0" dirty="0" err="1" smtClean="0"/>
                        <a:t>e.ExceptionObject</a:t>
                      </a:r>
                      <a:r>
                        <a:rPr lang="en-US" sz="1800" b="0" dirty="0" smtClean="0"/>
                        <a:t> as Exception;</a:t>
                      </a:r>
                    </a:p>
                    <a:p>
                      <a:pPr algn="l" rtl="0"/>
                      <a:r>
                        <a:rPr lang="en-US" sz="1800" b="0" dirty="0" smtClean="0"/>
                        <a:t>    </a:t>
                      </a:r>
                      <a:r>
                        <a:rPr lang="en-US" sz="1800" b="0" dirty="0" err="1" smtClean="0"/>
                        <a:t>Console.WriteLine</a:t>
                      </a:r>
                      <a:r>
                        <a:rPr lang="en-US" sz="1800" b="0" dirty="0" smtClean="0"/>
                        <a:t>(</a:t>
                      </a:r>
                      <a:r>
                        <a:rPr lang="en-US" sz="1800" b="0" dirty="0" err="1" smtClean="0"/>
                        <a:t>exception.Message</a:t>
                      </a:r>
                      <a:r>
                        <a:rPr lang="en-US" sz="1800" b="0" dirty="0" smtClean="0"/>
                        <a:t>);</a:t>
                      </a:r>
                    </a:p>
                    <a:p>
                      <a:pPr algn="l" rtl="0"/>
                      <a:r>
                        <a:rPr lang="en-US" sz="1800" b="0" dirty="0" smtClean="0"/>
                        <a:t>}</a:t>
                      </a:r>
                      <a:endParaRPr lang="he-IL" sz="1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ular Callout 6"/>
          <p:cNvSpPr/>
          <p:nvPr/>
        </p:nvSpPr>
        <p:spPr>
          <a:xfrm>
            <a:off x="115329" y="3369274"/>
            <a:ext cx="1375720" cy="551935"/>
          </a:xfrm>
          <a:prstGeom prst="wedgeRoundRectCallout">
            <a:avLst>
              <a:gd name="adj1" fmla="val 145406"/>
              <a:gd name="adj2" fmla="val 13236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האירוע</a:t>
            </a:r>
            <a:endParaRPr lang="he-IL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7949513" y="5700582"/>
            <a:ext cx="1375720" cy="551935"/>
          </a:xfrm>
          <a:prstGeom prst="wedgeRoundRectCallout">
            <a:avLst>
              <a:gd name="adj1" fmla="val -111479"/>
              <a:gd name="adj2" fmla="val -130326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הטיפול באירוע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292279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799"/>
            <a:ext cx="12192000" cy="2572625"/>
          </a:xfrm>
        </p:spPr>
        <p:txBody>
          <a:bodyPr>
            <a:normAutofit fontScale="90000"/>
          </a:bodyPr>
          <a:lstStyle/>
          <a:p>
            <a:pPr algn="ctr"/>
            <a:r>
              <a:rPr lang="he-IL" sz="22200" dirty="0" smtClean="0">
                <a:solidFill>
                  <a:srgbClr val="FF0000"/>
                </a:solidFill>
              </a:rPr>
              <a:t>תרגול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20036"/>
            <a:ext cx="12192000" cy="2694963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he-IL" sz="3200" dirty="0" smtClean="0">
                <a:solidFill>
                  <a:schemeClr val="tx1">
                    <a:lumMod val="50000"/>
                  </a:schemeClr>
                </a:solidFill>
              </a:rPr>
              <a:t>תרגילים 3 מדף התרגילים</a:t>
            </a:r>
            <a:endParaRPr lang="he-IL" sz="32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7826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9926122" cy="4800600"/>
          </a:xfrm>
        </p:spPr>
        <p:txBody>
          <a:bodyPr/>
          <a:lstStyle/>
          <a:p>
            <a:pPr marL="45720" indent="0">
              <a:buNone/>
            </a:pPr>
            <a:r>
              <a:rPr lang="he-IL" dirty="0" smtClean="0"/>
              <a:t>את הסילבוס, חומרים, מצגות ניתן להוריד ב:</a:t>
            </a:r>
          </a:p>
          <a:p>
            <a:pPr marL="45720" indent="0" algn="ctr">
              <a:buNone/>
            </a:pPr>
            <a:r>
              <a:rPr lang="en-US" dirty="0" smtClean="0">
                <a:hlinkClick r:id="rId2"/>
              </a:rPr>
              <a:t>www.corner.co.il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665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DF5327"/>
                </a:solidFill>
                <a:ea typeface="+mn-ea"/>
                <a:cs typeface="+mn-cs"/>
              </a:rPr>
              <a:t>Process</a:t>
            </a:r>
            <a:endParaRPr lang="en-US" sz="2400" dirty="0">
              <a:solidFill>
                <a:srgbClr val="DF5327"/>
              </a:solidFill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1744" y="1828800"/>
            <a:ext cx="6876256" cy="34747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Process</a:t>
            </a:r>
            <a:r>
              <a:rPr lang="he-IL" dirty="0" smtClean="0"/>
              <a:t> (</a:t>
            </a:r>
            <a:r>
              <a:rPr lang="he-IL" dirty="0" smtClean="0"/>
              <a:t>יישום) </a:t>
            </a:r>
            <a:r>
              <a:rPr lang="he-IL" dirty="0" smtClean="0"/>
              <a:t>הוא תוכנית הרצה במחשב.</a:t>
            </a:r>
          </a:p>
          <a:p>
            <a:r>
              <a:rPr lang="en-US" dirty="0" smtClean="0"/>
              <a:t>Process</a:t>
            </a:r>
            <a:r>
              <a:rPr lang="he-IL" dirty="0" smtClean="0"/>
              <a:t> מריץ קובץ הרצה (</a:t>
            </a:r>
            <a:r>
              <a:rPr lang="en-US" dirty="0" smtClean="0"/>
              <a:t>EXE</a:t>
            </a:r>
            <a:r>
              <a:rPr lang="he-IL" dirty="0" smtClean="0"/>
              <a:t>).</a:t>
            </a:r>
          </a:p>
          <a:p>
            <a:r>
              <a:rPr lang="en-US" dirty="0" smtClean="0"/>
              <a:t>Process</a:t>
            </a:r>
            <a:r>
              <a:rPr lang="he-IL" dirty="0" smtClean="0"/>
              <a:t> מנוהל על ידי מערכת ההפעלה.</a:t>
            </a:r>
            <a:endParaRPr lang="en-US" dirty="0" smtClean="0"/>
          </a:p>
          <a:p>
            <a:r>
              <a:rPr lang="he-IL" dirty="0" smtClean="0"/>
              <a:t>יישום משמש </a:t>
            </a:r>
            <a:r>
              <a:rPr lang="he-IL" dirty="0"/>
              <a:t>לתיאור קבוצה של </a:t>
            </a:r>
            <a:r>
              <a:rPr lang="he-IL" dirty="0" smtClean="0"/>
              <a:t>משאבים, כגון: הקצאות זיכרון, ספריות נחוצות, הקצאת זמן מעבד.... ומזוהה על ידי מספר ייחודי (</a:t>
            </a:r>
            <a:r>
              <a:rPr lang="en-US" dirty="0" smtClean="0"/>
              <a:t>PID</a:t>
            </a:r>
            <a:r>
              <a:rPr lang="he-IL" dirty="0" smtClean="0"/>
              <a:t>)</a:t>
            </a:r>
          </a:p>
          <a:p>
            <a:r>
              <a:rPr lang="he-IL" dirty="0" smtClean="0"/>
              <a:t>מבחינת מערכת ההפעלה כל </a:t>
            </a:r>
            <a:r>
              <a:rPr lang="en-US" dirty="0" smtClean="0"/>
              <a:t>Process</a:t>
            </a:r>
            <a:r>
              <a:rPr lang="he-IL" dirty="0" smtClean="0"/>
              <a:t> רץ בנפרד ומבודד </a:t>
            </a:r>
            <a:r>
              <a:rPr lang="he-IL" dirty="0" smtClean="0"/>
              <a:t>(</a:t>
            </a:r>
            <a:r>
              <a:rPr lang="en-US" dirty="0" smtClean="0"/>
              <a:t>Isolated </a:t>
            </a:r>
            <a:r>
              <a:rPr lang="en-US" dirty="0"/>
              <a:t>process</a:t>
            </a:r>
            <a:r>
              <a:rPr lang="he-IL" dirty="0" smtClean="0"/>
              <a:t>) משאר ה- </a:t>
            </a:r>
            <a:r>
              <a:rPr lang="en-US" dirty="0" err="1" smtClean="0"/>
              <a:t>Procceses</a:t>
            </a:r>
            <a:r>
              <a:rPr lang="he-IL" dirty="0" smtClean="0"/>
              <a:t>.</a:t>
            </a:r>
            <a:endParaRPr lang="he-IL" dirty="0" smtClean="0"/>
          </a:p>
          <a:p>
            <a:r>
              <a:rPr lang="he-IL" dirty="0" smtClean="0"/>
              <a:t>ההפרדה המוחלטת בין התהליכים משפרת את אמינות המערכת, נפילה של תהליך אחד לא משפיעה על תהליכים אחרים.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51" y="1916832"/>
            <a:ext cx="3301335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773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DF5327"/>
                </a:solidFill>
                <a:ea typeface="+mn-ea"/>
                <a:cs typeface="+mn-cs"/>
              </a:rPr>
              <a:t>Process</a:t>
            </a:r>
            <a:endParaRPr lang="en-US" sz="2400" dirty="0">
              <a:solidFill>
                <a:srgbClr val="DF5327"/>
              </a:solidFill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424" y="1556792"/>
            <a:ext cx="9756576" cy="4696544"/>
          </a:xfrm>
        </p:spPr>
        <p:txBody>
          <a:bodyPr>
            <a:normAutofit/>
          </a:bodyPr>
          <a:lstStyle/>
          <a:p>
            <a:r>
              <a:rPr lang="he-IL" dirty="0" smtClean="0"/>
              <a:t>כל </a:t>
            </a:r>
            <a:r>
              <a:rPr lang="en-US" dirty="0" smtClean="0"/>
              <a:t>Process</a:t>
            </a:r>
            <a:r>
              <a:rPr lang="he-IL" dirty="0" smtClean="0"/>
              <a:t> מכיל </a:t>
            </a:r>
            <a:r>
              <a:rPr lang="en-US" dirty="0" smtClean="0"/>
              <a:t>Thread</a:t>
            </a:r>
            <a:r>
              <a:rPr lang="he-IL" dirty="0" smtClean="0"/>
              <a:t> (תהליך) ראשי שמשמש כנקודת הכניסה ליישום.</a:t>
            </a:r>
          </a:p>
          <a:p>
            <a:r>
              <a:rPr lang="he-IL" dirty="0" smtClean="0"/>
              <a:t>הוא נוצר עם הכניסה ל-</a:t>
            </a:r>
            <a:r>
              <a:rPr lang="en-US" dirty="0" smtClean="0"/>
              <a:t>Main</a:t>
            </a:r>
            <a:r>
              <a:rPr lang="he-IL" dirty="0" smtClean="0"/>
              <a:t> ומסתיים כאשר </a:t>
            </a:r>
            <a:r>
              <a:rPr lang="en-US" dirty="0" smtClean="0"/>
              <a:t>Main</a:t>
            </a:r>
            <a:r>
              <a:rPr lang="he-IL" dirty="0" smtClean="0"/>
              <a:t> מסתיימת.</a:t>
            </a:r>
          </a:p>
          <a:p>
            <a:r>
              <a:rPr lang="he-IL" dirty="0" smtClean="0"/>
              <a:t> ליישומים שבהם תהליך יחיד מלווה הרבה פעמים המילה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Unresponsive” </a:t>
            </a:r>
            <a:r>
              <a:rPr lang="he-IL" dirty="0" smtClean="0"/>
              <a:t>" שבאה לתאר תגובות איטיות או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תקיעה של המערכת המצבים מסוימים.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30" y="2502975"/>
            <a:ext cx="4625294" cy="20162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46729" y="5445224"/>
            <a:ext cx="919778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b="1" dirty="0" smtClean="0"/>
              <a:t>"תקיעה" מתרחשת כאשר ה-</a:t>
            </a:r>
            <a:r>
              <a:rPr lang="en-US" sz="2400" b="1" dirty="0" smtClean="0"/>
              <a:t>Thread</a:t>
            </a:r>
            <a:r>
              <a:rPr lang="he-IL" sz="2400" b="1" dirty="0" smtClean="0"/>
              <a:t> עסוק בפעילות כבדה שגוזלת זמן.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3324273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DF5327"/>
                </a:solidFill>
                <a:ea typeface="+mn-ea"/>
                <a:cs typeface="+mn-cs"/>
              </a:rPr>
              <a:t>Process</a:t>
            </a:r>
            <a:endParaRPr lang="en-US" sz="2400" dirty="0">
              <a:solidFill>
                <a:srgbClr val="DF5327"/>
              </a:solidFill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424" y="1828800"/>
            <a:ext cx="9756576" cy="3474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 smtClean="0"/>
              <a:t>מקרים של </a:t>
            </a:r>
            <a:r>
              <a:rPr lang="en-US" dirty="0" smtClean="0"/>
              <a:t>Unresponsive</a:t>
            </a:r>
            <a:r>
              <a:rPr lang="he-IL" dirty="0" smtClean="0"/>
              <a:t>:</a:t>
            </a:r>
          </a:p>
          <a:p>
            <a:r>
              <a:rPr lang="he-IL" dirty="0" smtClean="0"/>
              <a:t>חישובים מורכבים.</a:t>
            </a:r>
          </a:p>
          <a:p>
            <a:r>
              <a:rPr lang="he-IL" dirty="0" smtClean="0"/>
              <a:t>הורדת הרבה מידע </a:t>
            </a:r>
            <a:r>
              <a:rPr lang="he-IL" dirty="0" smtClean="0"/>
              <a:t>מהרשת/ העלאת הרבה מידי לרשת.</a:t>
            </a:r>
            <a:endParaRPr lang="he-IL" dirty="0" smtClean="0"/>
          </a:p>
          <a:p>
            <a:r>
              <a:rPr lang="he-IL" dirty="0" smtClean="0"/>
              <a:t>שמירת קבצים גדולים.</a:t>
            </a:r>
          </a:p>
          <a:p>
            <a:r>
              <a:rPr lang="he-IL" dirty="0" smtClean="0"/>
              <a:t>עיבוד תמונה/עיבוד </a:t>
            </a:r>
            <a:r>
              <a:rPr lang="he-IL" dirty="0" smtClean="0"/>
              <a:t>וידאו/עיבוד אודיו.</a:t>
            </a:r>
            <a:endParaRPr lang="he-IL" dirty="0" smtClean="0"/>
          </a:p>
          <a:p>
            <a:r>
              <a:rPr lang="he-IL" dirty="0" smtClean="0"/>
              <a:t>אני מניח שכל אחד מכם יכול להוסיף מקרים נוספים שיגרמו למערכת להיתקע.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278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DF5327"/>
                </a:solidFill>
                <a:ea typeface="+mn-ea"/>
                <a:cs typeface="+mn-cs"/>
              </a:rPr>
              <a:t>Process</a:t>
            </a:r>
            <a:endParaRPr lang="en-US" sz="2400" dirty="0">
              <a:solidFill>
                <a:srgbClr val="DF5327"/>
              </a:solidFill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424" y="1828800"/>
            <a:ext cx="9756576" cy="3474720"/>
          </a:xfrm>
        </p:spPr>
        <p:txBody>
          <a:bodyPr>
            <a:normAutofit/>
          </a:bodyPr>
          <a:lstStyle/>
          <a:p>
            <a:r>
              <a:rPr lang="he-IL" dirty="0"/>
              <a:t>בהתחשב בחסרון </a:t>
            </a:r>
            <a:r>
              <a:rPr lang="he-IL" dirty="0" smtClean="0"/>
              <a:t>הזה ניתן להניח שהפתרון הנדרש הוא יכולת לפתוח תהליכים נוספים על מנת שייקחו על עצמם חלק מהעבודה, יבצעו אותה ברקע ובכך ישחררו את התהליך הראשי.</a:t>
            </a:r>
          </a:p>
          <a:p>
            <a:r>
              <a:rPr lang="he-IL" dirty="0" smtClean="0"/>
              <a:t>התהליכים הנוספים הללו מכונים </a:t>
            </a:r>
            <a:r>
              <a:rPr lang="en-US" dirty="0" smtClean="0"/>
              <a:t>Worker Thread</a:t>
            </a:r>
            <a:r>
              <a:rPr lang="he-IL" dirty="0" smtClean="0"/>
              <a:t>.</a:t>
            </a:r>
          </a:p>
          <a:p>
            <a:r>
              <a:rPr lang="he-IL" b="1" dirty="0" smtClean="0"/>
              <a:t>בשלב זה </a:t>
            </a:r>
            <a:r>
              <a:rPr lang="he-IL" dirty="0" smtClean="0"/>
              <a:t>חשוב להבין שלכל </a:t>
            </a:r>
            <a:r>
              <a:rPr lang="en-US" dirty="0" smtClean="0"/>
              <a:t>Process</a:t>
            </a:r>
            <a:r>
              <a:rPr lang="he-IL" dirty="0" smtClean="0"/>
              <a:t> יש </a:t>
            </a:r>
            <a:r>
              <a:rPr lang="en-US" dirty="0" smtClean="0"/>
              <a:t>Thread</a:t>
            </a:r>
            <a:r>
              <a:rPr lang="he-IL" dirty="0" smtClean="0"/>
              <a:t> ראשי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ואפשרות לייצר </a:t>
            </a:r>
            <a:r>
              <a:rPr lang="en-US" dirty="0" smtClean="0"/>
              <a:t>Threads</a:t>
            </a:r>
            <a:r>
              <a:rPr lang="he-IL" dirty="0" smtClean="0"/>
              <a:t> נוספים שמהווים נתיבי ריצה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עצמאיים שרצים במקביל.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1027" y="4327897"/>
            <a:ext cx="4608316" cy="2008823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2268071" y="4034117"/>
            <a:ext cx="1945339" cy="3065929"/>
            <a:chOff x="2286001" y="4222376"/>
            <a:chExt cx="1945339" cy="3065929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3612777" y="4222376"/>
              <a:ext cx="8964" cy="842682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Arc 9"/>
            <p:cNvSpPr/>
            <p:nvPr/>
          </p:nvSpPr>
          <p:spPr>
            <a:xfrm rot="2665081">
              <a:off x="2286001" y="4876799"/>
              <a:ext cx="1909482" cy="1102659"/>
            </a:xfrm>
            <a:prstGeom prst="arc">
              <a:avLst/>
            </a:prstGeom>
            <a:ln w="28575">
              <a:solidFill>
                <a:srgbClr val="00206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" name="Arc 10"/>
            <p:cNvSpPr/>
            <p:nvPr/>
          </p:nvSpPr>
          <p:spPr>
            <a:xfrm flipH="1">
              <a:off x="3096596" y="5022652"/>
              <a:ext cx="1063028" cy="1404753"/>
            </a:xfrm>
            <a:prstGeom prst="arc">
              <a:avLst/>
            </a:prstGeom>
            <a:ln w="28575">
              <a:solidFill>
                <a:srgbClr val="00206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Arc 11"/>
            <p:cNvSpPr/>
            <p:nvPr/>
          </p:nvSpPr>
          <p:spPr>
            <a:xfrm flipH="1">
              <a:off x="3535865" y="5354347"/>
              <a:ext cx="695475" cy="1933958"/>
            </a:xfrm>
            <a:prstGeom prst="arc">
              <a:avLst/>
            </a:prstGeom>
            <a:ln w="28575">
              <a:solidFill>
                <a:srgbClr val="00206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3" name="Arc 12"/>
            <p:cNvSpPr/>
            <p:nvPr/>
          </p:nvSpPr>
          <p:spPr>
            <a:xfrm>
              <a:off x="3030070" y="5327454"/>
              <a:ext cx="326500" cy="1933958"/>
            </a:xfrm>
            <a:prstGeom prst="arc">
              <a:avLst/>
            </a:prstGeom>
            <a:ln w="28575">
              <a:solidFill>
                <a:srgbClr val="00206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1468567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74346"/>
            <a:ext cx="2742638" cy="23836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16" y="116632"/>
            <a:ext cx="9829800" cy="687610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solidFill>
                  <a:srgbClr val="DF5327"/>
                </a:solidFill>
                <a:ea typeface="+mn-ea"/>
                <a:cs typeface="+mn-cs"/>
              </a:rPr>
              <a:t>Process</a:t>
            </a:r>
            <a:endParaRPr lang="en-US" sz="2400" dirty="0">
              <a:solidFill>
                <a:srgbClr val="DF5327"/>
              </a:solidFill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424" y="692696"/>
            <a:ext cx="9756576" cy="4610824"/>
          </a:xfrm>
        </p:spPr>
        <p:txBody>
          <a:bodyPr>
            <a:normAutofit/>
          </a:bodyPr>
          <a:lstStyle/>
          <a:p>
            <a:r>
              <a:rPr lang="he-IL" dirty="0" smtClean="0"/>
              <a:t>במרחב השמות </a:t>
            </a:r>
            <a:r>
              <a:rPr lang="en-US" dirty="0" err="1" smtClean="0"/>
              <a:t>System.Diagnostics</a:t>
            </a:r>
            <a:r>
              <a:rPr lang="he-IL" dirty="0" smtClean="0"/>
              <a:t> ישנן כמה מחלקות אשר מאפשרות לחקור את ה- </a:t>
            </a:r>
            <a:r>
              <a:rPr lang="en-US" dirty="0" smtClean="0"/>
              <a:t>Processes</a:t>
            </a:r>
            <a:r>
              <a:rPr lang="he-IL" dirty="0" smtClean="0"/>
              <a:t> שרצים במערכת:</a:t>
            </a:r>
          </a:p>
          <a:p>
            <a:r>
              <a:rPr lang="he-IL" dirty="0" smtClean="0"/>
              <a:t>לדוגמה:</a:t>
            </a:r>
            <a:r>
              <a:rPr lang="en-US" dirty="0" smtClean="0"/>
              <a:t> </a:t>
            </a:r>
            <a:r>
              <a:rPr lang="he-IL" dirty="0" smtClean="0"/>
              <a:t>המחלקה </a:t>
            </a:r>
            <a:r>
              <a:rPr lang="en-US" dirty="0" smtClean="0"/>
              <a:t>Process</a:t>
            </a:r>
            <a:r>
              <a:rPr lang="he-IL" dirty="0" smtClean="0"/>
              <a:t>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-419805" y="2018403"/>
          <a:ext cx="8105707" cy="475488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8105707"/>
              </a:tblGrid>
              <a:tr h="4248472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List&lt;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MyProcess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processList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new List&lt;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MyProcess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&gt;();</a:t>
                      </a:r>
                      <a:endParaRPr lang="he-IL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…</a:t>
                      </a:r>
                    </a:p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private void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ReadProcess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</a:p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pPr lvl="0"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Process[]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process_arr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Process.GetProcesses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pPr lvl="0"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MyProcess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my_process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foreach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 in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process_arr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lvl="0"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{</a:t>
                      </a:r>
                    </a:p>
                    <a:p>
                      <a:pPr lvl="0"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my_process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new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MyProcess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pPr lvl="0"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my_process.PID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p.Id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my_process.ProcessName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p.ProcessName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my_process.ThreadCount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p.Threads.Count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processList.Add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my_process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lvl="0"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}</a:t>
                      </a:r>
                    </a:p>
                    <a:p>
                      <a:pPr lvl="0"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  <a:endParaRPr lang="he-IL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/>
                      <a:endParaRPr lang="he-IL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4112" y="2348880"/>
            <a:ext cx="4761905" cy="33333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83632" y="6309320"/>
            <a:ext cx="41764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/>
              <a:t>דוגמת קוד : </a:t>
            </a:r>
            <a:r>
              <a:rPr lang="he-IL" dirty="0" smtClean="0"/>
              <a:t> </a:t>
            </a:r>
            <a:r>
              <a:rPr lang="en-US" dirty="0" err="1" smtClean="0"/>
              <a:t>ProcessInvestigating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76954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 smtClean="0">
                <a:solidFill>
                  <a:srgbClr val="DF5327"/>
                </a:solidFill>
                <a:ea typeface="+mn-ea"/>
                <a:cs typeface="+mn-cs"/>
              </a:rPr>
              <a:t>AppDomain</a:t>
            </a:r>
            <a:endParaRPr lang="en-US" sz="2400" dirty="0">
              <a:solidFill>
                <a:srgbClr val="DF5327"/>
              </a:solidFill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424" y="1828800"/>
            <a:ext cx="9756576" cy="4336504"/>
          </a:xfrm>
        </p:spPr>
        <p:txBody>
          <a:bodyPr>
            <a:normAutofit fontScale="92500" lnSpcReduction="20000"/>
          </a:bodyPr>
          <a:lstStyle/>
          <a:p>
            <a:r>
              <a:rPr lang="he-IL" dirty="0" smtClean="0"/>
              <a:t>בעולם ה- </a:t>
            </a:r>
            <a:r>
              <a:rPr lang="en-US" dirty="0" smtClean="0"/>
              <a:t>.NET Framework</a:t>
            </a:r>
            <a:r>
              <a:rPr lang="he-IL" dirty="0" smtClean="0"/>
              <a:t> קבצי הפעלה אינם מתארחים ישירות בתוך </a:t>
            </a:r>
            <a:r>
              <a:rPr lang="en-US" dirty="0" smtClean="0"/>
              <a:t>Process</a:t>
            </a:r>
            <a:r>
              <a:rPr lang="he-IL" dirty="0" smtClean="0"/>
              <a:t> של מערכת ההפעלה.</a:t>
            </a:r>
          </a:p>
          <a:p>
            <a:r>
              <a:rPr lang="he-IL" dirty="0" smtClean="0"/>
              <a:t>קובץ ההפעלה מנוהל על ידי תהליך לוגי הנקרא </a:t>
            </a:r>
            <a:r>
              <a:rPr lang="en-US" dirty="0" err="1" smtClean="0"/>
              <a:t>AppDomain</a:t>
            </a:r>
            <a:r>
              <a:rPr lang="he-IL" dirty="0" smtClean="0"/>
              <a:t>.</a:t>
            </a:r>
          </a:p>
          <a:p>
            <a:r>
              <a:rPr lang="en-US" dirty="0" smtClean="0"/>
              <a:t>Process</a:t>
            </a:r>
            <a:r>
              <a:rPr lang="he-IL" dirty="0" smtClean="0"/>
              <a:t> יכול להכיל מספר </a:t>
            </a:r>
            <a:r>
              <a:rPr lang="en-US" dirty="0" err="1" smtClean="0"/>
              <a:t>AppDomains</a:t>
            </a:r>
            <a:r>
              <a:rPr lang="he-IL" dirty="0" smtClean="0"/>
              <a:t>, כל </a:t>
            </a:r>
            <a:r>
              <a:rPr lang="en-US" dirty="0" err="1" smtClean="0"/>
              <a:t>AppDomain</a:t>
            </a:r>
            <a:r>
              <a:rPr lang="he-IL" dirty="0" smtClean="0"/>
              <a:t> יכול להכיל קובץ הרצה אחד בלבד.</a:t>
            </a:r>
          </a:p>
          <a:p>
            <a:r>
              <a:rPr lang="en-US" dirty="0" err="1" smtClean="0"/>
              <a:t>AppDomain</a:t>
            </a:r>
            <a:r>
              <a:rPr lang="he-IL" dirty="0" smtClean="0"/>
              <a:t> מספקים רמת "בידוד" גבוהה מאוד, אין תלות בין התהליכים השונים.</a:t>
            </a:r>
          </a:p>
          <a:p>
            <a:r>
              <a:rPr lang="en-US" dirty="0" err="1" smtClean="0"/>
              <a:t>AppDomain</a:t>
            </a:r>
            <a:r>
              <a:rPr lang="he-IL" dirty="0" smtClean="0"/>
              <a:t> משפרים ביצועים משום שתהליך אימות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הקוד מפושט.</a:t>
            </a:r>
          </a:p>
          <a:p>
            <a:r>
              <a:rPr lang="he-IL" dirty="0" smtClean="0"/>
              <a:t>בתוך </a:t>
            </a:r>
            <a:r>
              <a:rPr lang="en-US" dirty="0" smtClean="0"/>
              <a:t>Process</a:t>
            </a:r>
            <a:r>
              <a:rPr lang="he-IL" dirty="0" smtClean="0"/>
              <a:t> יחיד של מערכת הפעלה ניתן להריץ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מספר </a:t>
            </a:r>
            <a:r>
              <a:rPr lang="en-US" dirty="0" err="1" smtClean="0"/>
              <a:t>AppDomains</a:t>
            </a:r>
            <a:r>
              <a:rPr lang="he-IL" dirty="0" smtClean="0"/>
              <a:t> מבלי שיהיה צורך להפעיל ולנהל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Process</a:t>
            </a:r>
            <a:r>
              <a:rPr lang="he-IL" dirty="0" smtClean="0"/>
              <a:t> עבור כל אחד מהם.</a:t>
            </a:r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* בהמשך נרחיב את היריעה על </a:t>
            </a:r>
            <a:r>
              <a:rPr lang="en-US" dirty="0" err="1" smtClean="0"/>
              <a:t>AppDomains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77" y="3878703"/>
            <a:ext cx="4820134" cy="290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866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DF5327"/>
                </a:solidFill>
                <a:ea typeface="+mn-ea"/>
                <a:cs typeface="+mn-cs"/>
              </a:rPr>
              <a:t>Asynchronous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1449" y="1700808"/>
            <a:ext cx="10434623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e-IL" b="1" dirty="0" smtClean="0"/>
              <a:t>עובדות:</a:t>
            </a:r>
          </a:p>
          <a:p>
            <a:r>
              <a:rPr lang="he-IL" dirty="0" smtClean="0"/>
              <a:t>רוב האפליקציות צריכות להתמודד עם מספר מטלות המתרחשות בו בעת (</a:t>
            </a:r>
            <a:r>
              <a:rPr lang="en-US" dirty="0" smtClean="0"/>
              <a:t>Concurrency</a:t>
            </a:r>
            <a:r>
              <a:rPr lang="he-IL" dirty="0" smtClean="0"/>
              <a:t>).</a:t>
            </a:r>
          </a:p>
          <a:p>
            <a:r>
              <a:rPr lang="he-IL" dirty="0" smtClean="0"/>
              <a:t>די שכיח שאפליקציה צריכה להתמודד עם מטלה גדולה (או מאוד גדולה) שפתרונה גוזל זמן (או הרבה זמן).</a:t>
            </a:r>
          </a:p>
          <a:p>
            <a:pPr marL="0" indent="0">
              <a:buNone/>
            </a:pPr>
            <a:r>
              <a:rPr lang="he-IL" b="1" dirty="0" smtClean="0"/>
              <a:t>רב-משימתיות (</a:t>
            </a:r>
            <a:r>
              <a:rPr lang="en-US" b="1" dirty="0" smtClean="0"/>
              <a:t>Multi-Threading</a:t>
            </a:r>
            <a:r>
              <a:rPr lang="he-IL" b="1" dirty="0" smtClean="0"/>
              <a:t>):</a:t>
            </a:r>
          </a:p>
          <a:p>
            <a:pPr marL="571500" lvl="1" indent="-342900"/>
            <a:r>
              <a:rPr lang="he-IL" sz="1900" dirty="0" smtClean="0"/>
              <a:t>מודל תכנות נפוץ המאפשר לתהליכים (</a:t>
            </a:r>
            <a:r>
              <a:rPr lang="en-US" sz="1900" dirty="0" smtClean="0"/>
              <a:t>Threads</a:t>
            </a:r>
            <a:r>
              <a:rPr lang="he-IL" sz="1900" dirty="0" smtClean="0"/>
              <a:t>) רבים להתקיים במקביל בתוך יישום, התהליכים חולקים את משאבי היישום אולם כל אחד רץ בנפרד. בפועל - יכולת של יישום, תשתית תכנותית או מערכת הפעלה להריץ בו זמנית מספר מטלות.</a:t>
            </a:r>
          </a:p>
          <a:p>
            <a:pPr marL="0" indent="0">
              <a:buNone/>
            </a:pPr>
            <a:r>
              <a:rPr lang="he-IL" b="1" dirty="0" smtClean="0"/>
              <a:t>קוד סינכרוני – קוד אסינכרוני </a:t>
            </a:r>
          </a:p>
          <a:p>
            <a:r>
              <a:rPr lang="he-IL" dirty="0" smtClean="0"/>
              <a:t>קוד סינכרוני הוא קוד שכל מטלה שמתבצעת חוסמת את המשך הריצה ואת ביצוע שאר המטלות עד לסיומה (</a:t>
            </a:r>
            <a:r>
              <a:rPr lang="en-US" dirty="0" smtClean="0"/>
              <a:t>Blocking Code</a:t>
            </a:r>
            <a:r>
              <a:rPr lang="he-IL" dirty="0" smtClean="0"/>
              <a:t>).</a:t>
            </a:r>
          </a:p>
          <a:p>
            <a:r>
              <a:rPr lang="he-IL" dirty="0" smtClean="0"/>
              <a:t>קוד הוא אסינכרוני אם הוא מסוגל להתמודד עם מספר מטלות בו בעת מבלי לחסום את שאר המטלות ומבלי להמתין עד שמטלה מסתיימת.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לדוגמה: לקוח שולח בקשות לשרת, טיפול שרת בבקשות של לקוחות, גישה לדיסק, חישובים מורכבים, עיבוד תמונה .....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812" y="189471"/>
            <a:ext cx="1842911" cy="1480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403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תכנות אסינכרוני, תקשורת ופיתוח אפליקציות ל-Windows.potx" id="{4FD163BD-67F9-4BC6-B110-8D2A9FBA5C99}" vid="{1B9DC791-EB7A-4C30-AA3C-188C696A8455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תכנות אסינכרוני, תקשורת ופיתוח אפליקציות ל-Windows</Template>
  <TotalTime>0</TotalTime>
  <Words>1774</Words>
  <Application>Microsoft Office PowerPoint</Application>
  <PresentationFormat>Widescreen</PresentationFormat>
  <Paragraphs>263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Euphemia</vt:lpstr>
      <vt:lpstr>Wingdings</vt:lpstr>
      <vt:lpstr>Children Happy 16x9</vt:lpstr>
      <vt:lpstr>תכנות אסינכרוני, תקשורת ופיתוח אפליקציות ל-Windows 8.1 ואפליקציות ל-Windows Phone 8</vt:lpstr>
      <vt:lpstr>Process, App Domain and Thread</vt:lpstr>
      <vt:lpstr>Process</vt:lpstr>
      <vt:lpstr>Process</vt:lpstr>
      <vt:lpstr>Process</vt:lpstr>
      <vt:lpstr>Process</vt:lpstr>
      <vt:lpstr>Process</vt:lpstr>
      <vt:lpstr>AppDomain</vt:lpstr>
      <vt:lpstr>Asynchronous Programming</vt:lpstr>
      <vt:lpstr>Asynchronous Programming</vt:lpstr>
      <vt:lpstr>Threads Yes\No</vt:lpstr>
      <vt:lpstr>Threads</vt:lpstr>
      <vt:lpstr>Threads</vt:lpstr>
      <vt:lpstr>Threads</vt:lpstr>
      <vt:lpstr>תרגול</vt:lpstr>
      <vt:lpstr>Threads</vt:lpstr>
      <vt:lpstr>Threads Lifecycle</vt:lpstr>
      <vt:lpstr>Paramterised Threads</vt:lpstr>
      <vt:lpstr>Foreground and Background Threads</vt:lpstr>
      <vt:lpstr>Foreground and Background Threads</vt:lpstr>
      <vt:lpstr>Thread Priority</vt:lpstr>
      <vt:lpstr>Exception Handling</vt:lpstr>
      <vt:lpstr>Exception Handling</vt:lpstr>
      <vt:lpstr>תרגול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2014-03-24T08:15:46Z</dcterms:created>
  <dcterms:modified xsi:type="dcterms:W3CDTF">2014-03-24T08:20:09Z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