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5/12/2014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5/12/2014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594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5/12/2014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5/12/2014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5/12/2014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5/12/2014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5/12/2014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5/12/2014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5/12/2014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5/12/2014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5/12/2014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5/12/2014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5/12/2014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5/12/2014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ner.co.i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54227" y="288324"/>
            <a:ext cx="11648303" cy="3385752"/>
          </a:xfrm>
        </p:spPr>
        <p:txBody>
          <a:bodyPr>
            <a:normAutofit/>
          </a:bodyPr>
          <a:lstStyle/>
          <a:p>
            <a:pPr algn="r"/>
            <a:r>
              <a:rPr lang="he-IL" dirty="0">
                <a:latin typeface="Euphemia" panose="020B0503040102020104" pitchFamily="34" charset="0"/>
                <a:cs typeface="+mn-cs"/>
              </a:rPr>
              <a:t>תכנות אסינכרוני, תקשורת ופיתוח אפליקציות ל-</a:t>
            </a:r>
            <a:r>
              <a:rPr lang="en-US" dirty="0">
                <a:latin typeface="Euphemia" panose="020B0503040102020104" pitchFamily="34" charset="0"/>
                <a:cs typeface="+mn-cs"/>
              </a:rPr>
              <a:t>Windows 8.1</a:t>
            </a:r>
            <a:r>
              <a:rPr lang="he-IL" dirty="0">
                <a:latin typeface="Euphemia" panose="020B0503040102020104" pitchFamily="34" charset="0"/>
                <a:cs typeface="+mn-cs"/>
              </a:rPr>
              <a:t> ואפליקציות ל-</a:t>
            </a:r>
            <a:r>
              <a:rPr lang="en-US" dirty="0">
                <a:latin typeface="Euphemia" panose="020B0503040102020104" pitchFamily="34" charset="0"/>
                <a:cs typeface="+mn-cs"/>
              </a:rPr>
              <a:t>Windows Phone 8</a:t>
            </a:r>
            <a:endParaRPr lang="en-US" dirty="0">
              <a:cs typeface="+mn-cs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14425" y="3965540"/>
            <a:ext cx="7091361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DF5327"/>
                </a:solidFill>
                <a:latin typeface="Euphemia" panose="020B0503040102020104" pitchFamily="34" charset="0"/>
              </a:rPr>
              <a:t>Asynchronous programming</a:t>
            </a:r>
            <a:endParaRPr lang="en-US" sz="4000" b="1" dirty="0">
              <a:solidFill>
                <a:srgbClr val="DF5327"/>
              </a:solidFill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0016" y="1968844"/>
          <a:ext cx="11784233" cy="4236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784233"/>
              </a:tblGrid>
              <a:tr h="2421925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static decimal num1 = 1;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static decimal num2 = 1;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static Random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Random();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static void WorkerThread1()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watch 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Stopwatch.StartNew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num1 = Fibonacci(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rnd.Next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(10,30));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watch.Stop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("From WorkerThread1 : num1 = " + num1 + " , Working time: " +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watch.ElapsedMilliseconds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"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static void WorkerThread2()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watch 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Stopwatch.StartNew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num2=Fibonacci(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rnd.Next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(10,30));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watch.Stop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("From WorkerThread2 : num2 = " + num2 + " , Working time: " +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watch.ElapsedMilliseconds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"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17838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688" y="883508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en-US" b="1" dirty="0" smtClean="0"/>
              <a:t>Join</a:t>
            </a:r>
            <a:r>
              <a:rPr lang="he-IL" b="1" dirty="0" smtClean="0"/>
              <a:t> – דוגמה נוספת</a:t>
            </a:r>
          </a:p>
          <a:p>
            <a:pPr marL="45720" indent="0">
              <a:buNone/>
            </a:pPr>
            <a:r>
              <a:rPr lang="he-IL" dirty="0" smtClean="0"/>
              <a:t>מתבצע חישוב </a:t>
            </a:r>
            <a:r>
              <a:rPr lang="he-IL" dirty="0" err="1" smtClean="0"/>
              <a:t>מסויים</a:t>
            </a:r>
            <a:r>
              <a:rPr lang="he-IL" dirty="0" smtClean="0"/>
              <a:t> בשני תהליכים נפרדים, התהליך הראשי תלוי בתוצאת שני התהליכים: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791" y="2463722"/>
            <a:ext cx="3957053" cy="11244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48216" y="6359610"/>
            <a:ext cx="4184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קוד דוגמה: </a:t>
            </a:r>
            <a:r>
              <a:rPr lang="en-US" dirty="0" err="1"/>
              <a:t>ThreadJoinSample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29930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27529"/>
          </a:xfrm>
        </p:spPr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036" y="1151964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en-US" b="1" dirty="0"/>
              <a:t>Join</a:t>
            </a:r>
            <a:r>
              <a:rPr lang="he-IL" b="1" dirty="0"/>
              <a:t> – דוגמה </a:t>
            </a:r>
            <a:r>
              <a:rPr lang="he-IL" b="1" dirty="0" smtClean="0"/>
              <a:t>נוספת (המשך)</a:t>
            </a:r>
            <a:endParaRPr lang="he-IL" b="1" dirty="0"/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1635454"/>
          <a:ext cx="8439670" cy="32613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439670"/>
              </a:tblGrid>
              <a:tr h="2421925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void Main(string[]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Thread t1 = new Thread(new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ThreadStart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(WorkerThread1));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t1.Start();</a:t>
                      </a:r>
                    </a:p>
                    <a:p>
                      <a:pPr algn="l" rtl="0"/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Thread t2 = new Thread(new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ThreadStart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(WorkerThread2));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t2.Start();</a:t>
                      </a:r>
                    </a:p>
                    <a:p>
                      <a:pPr algn="l" rtl="0"/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t1.Join();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t2.Join();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(num1 + num2);</a:t>
                      </a:r>
                    </a:p>
                    <a:p>
                      <a:pPr algn="l" rtl="0"/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5448605" y="3543965"/>
            <a:ext cx="1548714" cy="617839"/>
          </a:xfrm>
          <a:prstGeom prst="wedgeRoundRectCallout">
            <a:avLst>
              <a:gd name="adj1" fmla="val -258900"/>
              <a:gd name="adj2" fmla="val -935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המתנה לסיום שני התהליכים</a:t>
            </a:r>
            <a:endParaRPr lang="en-US" dirty="0" smtClean="0"/>
          </a:p>
        </p:txBody>
      </p:sp>
      <p:sp>
        <p:nvSpPr>
          <p:cNvPr id="6" name="Rounded Rectangular Callout 5"/>
          <p:cNvSpPr/>
          <p:nvPr/>
        </p:nvSpPr>
        <p:spPr>
          <a:xfrm>
            <a:off x="5446425" y="4938097"/>
            <a:ext cx="2141836" cy="617839"/>
          </a:xfrm>
          <a:prstGeom prst="wedgeRoundRectCallout">
            <a:avLst>
              <a:gd name="adj1" fmla="val -131854"/>
              <a:gd name="adj2" fmla="val -13868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חישוב התלוי בתוצאת שני התהליכים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15979" y="6409037"/>
            <a:ext cx="4184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קוד דוגמה: </a:t>
            </a:r>
            <a:r>
              <a:rPr lang="en-US" dirty="0" err="1"/>
              <a:t>ThreadJoinSample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983" y="2378372"/>
            <a:ext cx="4117368" cy="208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39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199"/>
            <a:ext cx="9372600" cy="478267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/>
              <a:t>Critical Section</a:t>
            </a:r>
            <a:endParaRPr lang="he-IL" b="1" dirty="0"/>
          </a:p>
          <a:p>
            <a:r>
              <a:rPr lang="he-IL" dirty="0" smtClean="0"/>
              <a:t>מקטע </a:t>
            </a:r>
            <a:r>
              <a:rPr lang="he-IL" dirty="0"/>
              <a:t>קריטי </a:t>
            </a:r>
            <a:r>
              <a:rPr lang="he-IL" dirty="0" smtClean="0"/>
              <a:t>(</a:t>
            </a:r>
            <a:r>
              <a:rPr lang="en-US" dirty="0" smtClean="0"/>
              <a:t>Critical Section</a:t>
            </a:r>
            <a:r>
              <a:rPr lang="he-IL" dirty="0" smtClean="0"/>
              <a:t>) הוא מקטע </a:t>
            </a:r>
            <a:r>
              <a:rPr lang="he-IL" dirty="0"/>
              <a:t>קוד שצריך להתבצע ללא התערבות חיצונית </a:t>
            </a:r>
            <a:r>
              <a:rPr lang="he-IL" dirty="0" smtClean="0"/>
              <a:t>של תהליך אחר </a:t>
            </a:r>
            <a:r>
              <a:rPr lang="he-IL" dirty="0"/>
              <a:t>שעלול להשפיע </a:t>
            </a:r>
            <a:r>
              <a:rPr lang="he-IL" dirty="0" smtClean="0"/>
              <a:t>על תוצאות/תוצאות ביניים של משאב משותף.</a:t>
            </a:r>
          </a:p>
          <a:p>
            <a:r>
              <a:rPr lang="he-IL" dirty="0" smtClean="0"/>
              <a:t>במילים אחרות, בכל מקום שיש משאב משותף אשר ניתן לשנות את ערכו הוא מקטע קריטי.</a:t>
            </a:r>
          </a:p>
          <a:p>
            <a:r>
              <a:rPr lang="he-IL" dirty="0" smtClean="0"/>
              <a:t>דוגמה בעייתית: מערכת להזמנת חדר בבית מלון.</a:t>
            </a:r>
          </a:p>
          <a:p>
            <a:pPr marL="365760" lvl="1" indent="0">
              <a:buNone/>
            </a:pPr>
            <a:r>
              <a:rPr lang="he-IL" dirty="0" smtClean="0"/>
              <a:t>המערכת צריכה לאפשר גישה אקסקלוסיבית למתודה שרושמת חדר בבית מלון אחרת יתכן ששני אנשים יזמינו את אותו החדר במידה והם ביצעו את ההזמנה בו זמנית. </a:t>
            </a:r>
          </a:p>
          <a:p>
            <a:r>
              <a:rPr lang="he-IL" dirty="0" smtClean="0"/>
              <a:t>דוגמה לא בעייתית:</a:t>
            </a:r>
          </a:p>
          <a:p>
            <a:pPr marL="365760" lvl="1" indent="0">
              <a:lnSpc>
                <a:spcPct val="115000"/>
              </a:lnSpc>
              <a:buNone/>
            </a:pPr>
            <a:r>
              <a:rPr lang="he-IL" altLang="he-IL" dirty="0"/>
              <a:t>דף אינטרנט </a:t>
            </a:r>
            <a:r>
              <a:rPr lang="he-IL" altLang="he-IL" dirty="0" smtClean="0"/>
              <a:t>מסוים יכול להיות מבוקש בו בעת על ידי מספר לקוחות או אפילו מספר פעמים על ידי אותו הלקוח.</a:t>
            </a:r>
            <a:r>
              <a:rPr lang="en-US" altLang="he-IL" dirty="0" smtClean="0"/>
              <a:t/>
            </a:r>
            <a:br>
              <a:rPr lang="en-US" altLang="he-IL" dirty="0" smtClean="0"/>
            </a:br>
            <a:r>
              <a:rPr lang="he-IL" altLang="he-IL" dirty="0" smtClean="0"/>
              <a:t>הדף מוצג בזמן הטעינה שלו לדפדפן וכאשר חלקים </a:t>
            </a:r>
            <a:r>
              <a:rPr lang="he-IL" altLang="he-IL" dirty="0"/>
              <a:t>נוספים </a:t>
            </a:r>
            <a:r>
              <a:rPr lang="he-IL" altLang="he-IL" dirty="0" smtClean="0"/>
              <a:t>שלו מורדים. </a:t>
            </a:r>
            <a:r>
              <a:rPr lang="en-US" altLang="he-IL" dirty="0" smtClean="0"/>
              <a:t/>
            </a:r>
            <a:br>
              <a:rPr lang="en-US" altLang="he-IL" dirty="0" smtClean="0"/>
            </a:br>
            <a:r>
              <a:rPr lang="he-IL" altLang="he-IL" dirty="0" smtClean="0"/>
              <a:t>הדף </a:t>
            </a:r>
            <a:r>
              <a:rPr lang="he-IL" altLang="he-IL" dirty="0"/>
              <a:t>הוא משאב משותף </a:t>
            </a:r>
            <a:r>
              <a:rPr lang="he-IL" altLang="he-IL" dirty="0" smtClean="0"/>
              <a:t>אבל הוא אינו מקטע קריטי. </a:t>
            </a:r>
            <a:endParaRPr lang="he-IL" altLang="he-IL" dirty="0"/>
          </a:p>
          <a:p>
            <a:endParaRPr lang="en-US" dirty="0" smtClean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1967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0250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5305" y="801129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Critical Section</a:t>
            </a:r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מה יהיה הפלט של הקוד הבא: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0608" y="1473605"/>
          <a:ext cx="8439670" cy="54559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439670"/>
              </a:tblGrid>
              <a:tr h="4954089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Program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static void Main(string[]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Sample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Sample();   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Thread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Thread(sample.DoTask1);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thread.Start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sample.DoTask1();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Sample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private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bool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flag;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public void DoTask1()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if (!flag)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flag = true;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("Done - " +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Thread.CurrentThread.Name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52164" y="6373906"/>
            <a:ext cx="51367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/>
              <a:t>CriticalSectionProblem01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7236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למה?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373" y="2092227"/>
            <a:ext cx="6447619" cy="32666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22494" y="6302188"/>
            <a:ext cx="51367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/>
              <a:t>CriticalSectionProblem01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31537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60173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ומה </a:t>
            </a:r>
            <a:r>
              <a:rPr lang="he-IL" dirty="0"/>
              <a:t>יהיה הפלט של הקוד הבא:</a:t>
            </a:r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453973" y="1070920"/>
          <a:ext cx="8439670" cy="6083642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439670"/>
              </a:tblGrid>
              <a:tr h="6083642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Program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static void Main(string[]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Sample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Sample();   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Thread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Thread(sample.DoTask2);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thread.Start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sample.DoTask2();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Sample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private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bool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flag;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public void DoTask2()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if (!flag)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("Done");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flag = true;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6659" y="6409765"/>
            <a:ext cx="51367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/>
              <a:t>CriticalSectionProblem01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0777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למה?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952" y="2339363"/>
            <a:ext cx="6447619" cy="3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610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35459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מה הסכנה העלולה להיגרם מהקוד הבא:</a:t>
            </a:r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96269" y="1137550"/>
          <a:ext cx="5732813" cy="6083642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5732813"/>
              </a:tblGrid>
              <a:tr h="6083642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class Program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void Main(string[]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ThreadUnsafe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sample = new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ThreadUnsafe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Thread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Thread(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sample.DoTask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thread.Start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sample.DoTask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class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ThreadUnsafe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num1=10, num2=5;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DoTask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if (num2 != 0)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 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(num1 / num2);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num2 = 0;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129" y="6060141"/>
            <a:ext cx="44644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smtClean="0"/>
              <a:t>CriticalSectionProblem02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33383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199"/>
            <a:ext cx="9372600" cy="5096435"/>
          </a:xfrm>
        </p:spPr>
        <p:txBody>
          <a:bodyPr/>
          <a:lstStyle/>
          <a:p>
            <a:r>
              <a:rPr lang="he-IL" dirty="0" smtClean="0"/>
              <a:t>קטע הקוד הבא הוא מסוכן:</a:t>
            </a:r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r>
              <a:rPr lang="he-IL" dirty="0" smtClean="0"/>
              <a:t>ההפעלה שלו במקביל על ידי שני תהליכים או יותר עלולה לגרום לחריגה/קריסה.</a:t>
            </a:r>
          </a:p>
          <a:p>
            <a:r>
              <a:rPr lang="he-IL" dirty="0" smtClean="0"/>
              <a:t>הוא נקרא "מקטע קריטי" (</a:t>
            </a:r>
            <a:r>
              <a:rPr lang="en-US" dirty="0" smtClean="0"/>
              <a:t>Critical Section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הוא נובע משימוש במשאב משותף על ידי שני תהליכים או יותר.</a:t>
            </a:r>
          </a:p>
          <a:p>
            <a:r>
              <a:rPr lang="he-IL" dirty="0" smtClean="0"/>
              <a:t>"מקטע קריטי" דורש מנגנון סנכרון שיבטיח שימוש בלעדי.</a:t>
            </a:r>
          </a:p>
          <a:p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594527" y="1846730"/>
          <a:ext cx="5732813" cy="22860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5732813"/>
              </a:tblGrid>
              <a:tr h="2151530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DoTask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if (num2 != 0)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 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(num1 / num2);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num2 = 0;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484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46847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4893" y="927847"/>
            <a:ext cx="4695919" cy="4114800"/>
          </a:xfrm>
        </p:spPr>
        <p:txBody>
          <a:bodyPr/>
          <a:lstStyle/>
          <a:p>
            <a:pPr marL="45720" indent="0">
              <a:buNone/>
            </a:pPr>
            <a:r>
              <a:rPr lang="en-US" b="1" dirty="0" smtClean="0"/>
              <a:t>Lock</a:t>
            </a:r>
            <a:endParaRPr lang="he-IL" b="1" dirty="0" smtClean="0"/>
          </a:p>
          <a:p>
            <a:pPr marL="45720" indent="0">
              <a:buNone/>
            </a:pPr>
            <a:r>
              <a:rPr lang="he-IL" dirty="0" smtClean="0"/>
              <a:t>מנגנון נעילה הפשוט ביותר למקטעים קריטיים.</a:t>
            </a:r>
          </a:p>
          <a:p>
            <a:pPr marL="45720" indent="0">
              <a:buNone/>
            </a:pPr>
            <a:r>
              <a:rPr lang="he-IL" dirty="0" smtClean="0"/>
              <a:t>מבטיח גישה אקסקלוסיבית למקטע קריטי, רק תהליך אחד יוכל לגשת למקטע הקריטי בו בעת.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he-IL" dirty="0" smtClean="0"/>
              <a:t>הפלט: למה?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-237449" y="949290"/>
          <a:ext cx="5732813" cy="6083642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5732813"/>
              </a:tblGrid>
              <a:tr h="6083642">
                <a:tc>
                  <a:txBody>
                    <a:bodyPr/>
                    <a:lstStyle/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class Program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void Main(string[]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ThreadUnsafe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sample = new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ThreadUnsafe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Thread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Thread(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sample.DoTask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thread.Start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sample.DoTask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class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ThreadSafe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num1=10, num2=5;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private object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lockThis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object();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DoTask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lock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lockThis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if (num2 != 0)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{ 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(num1 / num2);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}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num2 = 0;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he-IL" sz="11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4328015" y="3750153"/>
            <a:ext cx="1548714" cy="617839"/>
          </a:xfrm>
          <a:prstGeom prst="wedgeRoundRectCallout">
            <a:avLst>
              <a:gd name="adj1" fmla="val -189438"/>
              <a:gd name="adj2" fmla="val 6900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נעילה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6989" y="3875477"/>
            <a:ext cx="5007785" cy="2537179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4686604" y="2477164"/>
            <a:ext cx="1548714" cy="617839"/>
          </a:xfrm>
          <a:prstGeom prst="wedgeRoundRectCallout">
            <a:avLst>
              <a:gd name="adj1" fmla="val -164548"/>
              <a:gd name="adj2" fmla="val 16766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אובייקט הסנכרון/נעילה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-71717" y="6347012"/>
            <a:ext cx="51367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smtClean="0"/>
              <a:t>LockSample01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2484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עד כה, כל התהליכים שכתבנו רצו באופן בלתי מסונכרן.</a:t>
            </a:r>
          </a:p>
          <a:p>
            <a:r>
              <a:rPr lang="he-IL" dirty="0" smtClean="0"/>
              <a:t>עד כה, כל התהליכים שכתבנו לא היו תלויים אחד בשני.</a:t>
            </a:r>
          </a:p>
          <a:p>
            <a:r>
              <a:rPr lang="he-IL" dirty="0" smtClean="0"/>
              <a:t>עד כה, כל התהליכים שכתבנו לא עשו שימוש במשאבים משותפים.</a:t>
            </a:r>
          </a:p>
          <a:p>
            <a:r>
              <a:rPr lang="he-IL" dirty="0" smtClean="0"/>
              <a:t>במקרים רבים ואחרים תהליכים יעשו שימוש במשאבים משותפים: אובייקט,  תכונה ....</a:t>
            </a:r>
          </a:p>
          <a:p>
            <a:r>
              <a:rPr lang="he-IL" dirty="0" smtClean="0"/>
              <a:t>אסינכרוניות במצבים כאלו יכולה להיות מסוכנת.</a:t>
            </a:r>
          </a:p>
          <a:p>
            <a:pPr marL="45720" indent="0">
              <a:buNone/>
            </a:pP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82407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בו זמנית אובייקט הסנכרון יכול להינעל רק על ידי תהליך אחד.</a:t>
            </a:r>
          </a:p>
          <a:p>
            <a:r>
              <a:rPr lang="he-IL" dirty="0" smtClean="0"/>
              <a:t>שאר התהליכים נחסמים עד שאובייקט הסנכרון משוחרר.</a:t>
            </a:r>
            <a:endParaRPr lang="en-US" dirty="0" smtClean="0"/>
          </a:p>
          <a:p>
            <a:r>
              <a:rPr lang="he-IL" dirty="0" smtClean="0"/>
              <a:t>היתרון ברור – שמירה על משאבים משותפים.</a:t>
            </a:r>
          </a:p>
          <a:p>
            <a:r>
              <a:rPr lang="he-IL" dirty="0" smtClean="0"/>
              <a:t>מה החיסרון? מה המסקנה?</a:t>
            </a:r>
            <a:endParaRPr lang="en-US" dirty="0"/>
          </a:p>
          <a:p>
            <a:endParaRPr lang="en-US" dirty="0" smtClean="0"/>
          </a:p>
          <a:p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953987" y="3209365"/>
          <a:ext cx="4836343" cy="2747803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4836343"/>
              </a:tblGrid>
              <a:tr h="2747803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lock 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lockThis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if (num2 != 0)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 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(num1 / num2);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num2 = 0;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endParaRPr lang="he-IL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82988" y="6391835"/>
            <a:ext cx="51367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smtClean="0"/>
              <a:t>LockSample01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1828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7553" y="1600200"/>
            <a:ext cx="740326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Lock</a:t>
            </a:r>
            <a:r>
              <a:rPr lang="he-IL" dirty="0" smtClean="0"/>
              <a:t> מקבל אובייקט </a:t>
            </a:r>
            <a:r>
              <a:rPr lang="he-IL" dirty="0" err="1" smtClean="0"/>
              <a:t>סינכרון</a:t>
            </a:r>
            <a:r>
              <a:rPr lang="he-IL" dirty="0" smtClean="0"/>
              <a:t>.</a:t>
            </a:r>
          </a:p>
          <a:p>
            <a:r>
              <a:rPr lang="he-IL" dirty="0" smtClean="0"/>
              <a:t>אובייקט הסנכרון יכול להיות </a:t>
            </a:r>
            <a:r>
              <a:rPr lang="en-US" dirty="0" smtClean="0"/>
              <a:t>this</a:t>
            </a:r>
            <a:r>
              <a:rPr lang="he-IL" dirty="0" smtClean="0"/>
              <a:t>.</a:t>
            </a:r>
          </a:p>
          <a:p>
            <a:r>
              <a:rPr lang="he-IL" dirty="0" smtClean="0"/>
              <a:t>זו פרקטיקה גרועה משום שלא בשליטתנו מי עוד ישתמש באובייקט בשביל לבצע נעילות. כל מקטע קוד שיש לו גישה לאובייקט יוכל להשתמש בו לנעילה.</a:t>
            </a:r>
          </a:p>
          <a:p>
            <a:r>
              <a:rPr lang="he-IL" dirty="0" smtClean="0"/>
              <a:t>מה שעלול להוביל למצב של </a:t>
            </a:r>
            <a:r>
              <a:rPr lang="en-US" dirty="0" err="1" smtClean="0"/>
              <a:t>DeadLock</a:t>
            </a:r>
            <a:r>
              <a:rPr lang="he-IL" dirty="0" smtClean="0"/>
              <a:t> .</a:t>
            </a:r>
          </a:p>
          <a:p>
            <a:r>
              <a:rPr lang="he-IL" dirty="0" smtClean="0"/>
              <a:t>מה שעלול להוביל למצב של איטיות מרגיזה ומיותרת (שני מקטעים שאינם משתפים משאבים ננעלים).</a:t>
            </a:r>
          </a:p>
          <a:p>
            <a:r>
              <a:rPr lang="he-IL" dirty="0" smtClean="0"/>
              <a:t>הפיתרון שימוש בשדה פרטי:</a:t>
            </a:r>
          </a:p>
          <a:p>
            <a:pPr marL="45720" indent="0" algn="ctr">
              <a:buNone/>
            </a:pPr>
            <a:r>
              <a:rPr lang="en-US" dirty="0"/>
              <a:t>private object </a:t>
            </a:r>
            <a:r>
              <a:rPr lang="en-US" dirty="0" err="1"/>
              <a:t>lockThis</a:t>
            </a:r>
            <a:r>
              <a:rPr lang="en-US" dirty="0"/>
              <a:t> = new object();</a:t>
            </a:r>
          </a:p>
          <a:p>
            <a:r>
              <a:rPr lang="he-IL" dirty="0" smtClean="0"/>
              <a:t>מאחורי הקלעים של </a:t>
            </a:r>
            <a:r>
              <a:rPr lang="en-US" dirty="0" smtClean="0"/>
              <a:t>lock</a:t>
            </a:r>
            <a:r>
              <a:rPr lang="he-IL" dirty="0" smtClean="0"/>
              <a:t> מסתתרת המחלקה </a:t>
            </a:r>
            <a:r>
              <a:rPr lang="en-US" dirty="0" smtClean="0"/>
              <a:t>Monitor</a:t>
            </a:r>
            <a:r>
              <a:rPr lang="he-IL" dirty="0" smtClean="0"/>
              <a:t>.</a:t>
            </a:r>
          </a:p>
          <a:p>
            <a:endParaRPr lang="he-IL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54223" y="2770095"/>
          <a:ext cx="3733683" cy="2011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3733683"/>
              </a:tblGrid>
              <a:tr h="1891552">
                <a:tc>
                  <a:txBody>
                    <a:bodyPr/>
                    <a:lstStyle/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lock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lockThis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if (num2 != 0)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 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(num1 / num2);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num2 = 0;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endParaRPr lang="he-IL" sz="11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995083" y="6409765"/>
            <a:ext cx="51367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smtClean="0"/>
              <a:t>LockSample01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91471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מבלי להכיר את ה- </a:t>
            </a:r>
            <a:r>
              <a:rPr lang="en-US" dirty="0" smtClean="0"/>
              <a:t>Worker Thread</a:t>
            </a:r>
            <a:r>
              <a:rPr lang="he-IL" dirty="0" smtClean="0"/>
              <a:t> , היכן מתבצעת נעילה?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74" y="3265879"/>
            <a:ext cx="5052610" cy="2559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249" y="3265880"/>
            <a:ext cx="5061576" cy="25644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13576" y="2590799"/>
            <a:ext cx="14881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אפשרות א'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890682" y="2474258"/>
            <a:ext cx="14881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אפשרות ב'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79390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91671"/>
          </a:xfrm>
        </p:spPr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8071" y="1600200"/>
            <a:ext cx="5502742" cy="4114800"/>
          </a:xfrm>
        </p:spPr>
        <p:txBody>
          <a:bodyPr/>
          <a:lstStyle/>
          <a:p>
            <a:r>
              <a:rPr lang="he-IL" dirty="0" smtClean="0"/>
              <a:t>הפעם הנעילה מתבצעת על שתי מתודות.</a:t>
            </a:r>
          </a:p>
          <a:p>
            <a:r>
              <a:rPr lang="he-IL" dirty="0" smtClean="0"/>
              <a:t>אובייקט שננעל באמצעות </a:t>
            </a:r>
            <a:r>
              <a:rPr lang="en-US" dirty="0" smtClean="0"/>
              <a:t>lock</a:t>
            </a:r>
            <a:r>
              <a:rPr lang="he-IL" dirty="0" smtClean="0"/>
              <a:t> אינו מאפשר גישה גם מדובר על מתודה אחרת או אפילו מחלקה אחרת.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-425707" y="1402080"/>
          <a:ext cx="6987872" cy="54559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987872"/>
              </a:tblGrid>
              <a:tr h="2747803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static void DoSomething01()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lock (locker)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for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&lt; 1000;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++)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Console.ForegroundColor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ConsoleColor.Red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("X");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static void DoSomething02()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lock (locker)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for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&lt; 1000;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++)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Console.ForegroundColor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ConsoleColor.Green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("Y");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82988" y="6391835"/>
            <a:ext cx="51367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smtClean="0"/>
              <a:t>LockSample02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00350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91671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7177" y="927847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en-US" b="1" dirty="0" smtClean="0"/>
              <a:t>Deadlock</a:t>
            </a:r>
            <a:r>
              <a:rPr lang="he-IL" dirty="0" smtClean="0"/>
              <a:t> – תהליך ראשון ממתין לתהליך שני שישחרר את החסימה בעוד שהתהליך השני  ממתין לסיום החסימה בתהליך הראשון.</a:t>
            </a:r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49940" y="1597510"/>
          <a:ext cx="6987872" cy="44805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987872"/>
              </a:tblGrid>
              <a:tr h="2747803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Func1()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lock (lock1)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("Func1 -&gt; lock1 activated");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Calc1();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Calc1()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lock (lock2)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("Func1 -&gt; lock2 activated");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shared_num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++;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("From Func1: {0})",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shared_num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82988" y="6391835"/>
            <a:ext cx="51367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/>
              <a:t>DeadlockSample01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7809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8270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425" y="1089212"/>
            <a:ext cx="9372600" cy="4114800"/>
          </a:xfrm>
        </p:spPr>
        <p:txBody>
          <a:bodyPr/>
          <a:lstStyle/>
          <a:p>
            <a:r>
              <a:rPr lang="he-IL" dirty="0" smtClean="0"/>
              <a:t>המשך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0645" y="1563444"/>
          <a:ext cx="6987872" cy="42367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987872"/>
              </a:tblGrid>
              <a:tr h="2747803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void Func2()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lock (lock2)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("Func2 -&gt; lock2 activated");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Calc2();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Calc2()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lock (lock1)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("Func2 -&gt; lock1 activated");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shared_num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++;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("From Func2: {0})",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shared_num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82988" y="6391835"/>
            <a:ext cx="51367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/>
              <a:t>DeadlockSample01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26341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54424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מתי נבצע חסימה?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בתוך בלוק </a:t>
            </a:r>
            <a:r>
              <a:rPr lang="en-US" dirty="0" smtClean="0"/>
              <a:t>lock</a:t>
            </a:r>
            <a:r>
              <a:rPr lang="he-IL" dirty="0" smtClean="0"/>
              <a:t> נתחום כל מקטע קוד אשר משנה ערך של שדה אחד או יותר </a:t>
            </a:r>
            <a:r>
              <a:rPr lang="he-IL" dirty="0" smtClean="0"/>
              <a:t>ואשר נגיש </a:t>
            </a:r>
            <a:r>
              <a:rPr lang="he-IL" dirty="0" smtClean="0"/>
              <a:t>למספר תהליכים</a:t>
            </a:r>
            <a:r>
              <a:rPr lang="he-IL" dirty="0" smtClean="0"/>
              <a:t>.</a:t>
            </a:r>
          </a:p>
          <a:p>
            <a:r>
              <a:rPr lang="he-IL" dirty="0" smtClean="0"/>
              <a:t>אין צורך לתחום ב-</a:t>
            </a:r>
            <a:r>
              <a:rPr lang="en-US" dirty="0" smtClean="0"/>
              <a:t>lock</a:t>
            </a:r>
            <a:r>
              <a:rPr lang="he-IL" dirty="0" smtClean="0"/>
              <a:t> מקטעים שרק קוראים ערכים (אפילו מזיק).</a:t>
            </a:r>
            <a:endParaRPr lang="en-US" dirty="0" smtClean="0"/>
          </a:p>
          <a:p>
            <a:r>
              <a:rPr lang="en-US" dirty="0" smtClean="0"/>
              <a:t>Lock</a:t>
            </a:r>
            <a:r>
              <a:rPr lang="he-IL" dirty="0" smtClean="0"/>
              <a:t> הוא מהיר מאוד, לוקח רק </a:t>
            </a:r>
            <a:r>
              <a:rPr lang="en-US" dirty="0" smtClean="0"/>
              <a:t>20ns</a:t>
            </a:r>
            <a:r>
              <a:rPr lang="he-IL" dirty="0" smtClean="0"/>
              <a:t> (</a:t>
            </a:r>
            <a:r>
              <a:rPr lang="en-US" dirty="0" err="1" smtClean="0"/>
              <a:t>Nano</a:t>
            </a:r>
            <a:r>
              <a:rPr lang="en-US" dirty="0" smtClean="0"/>
              <a:t> Seconds</a:t>
            </a:r>
            <a:r>
              <a:rPr lang="he-IL" dirty="0" smtClean="0"/>
              <a:t>).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377470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73741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966" y="874059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Monitor</a:t>
            </a:r>
            <a:endParaRPr lang="he-IL" dirty="0" smtClean="0"/>
          </a:p>
          <a:p>
            <a:pPr marL="45720" indent="0">
              <a:buNone/>
            </a:pPr>
            <a:r>
              <a:rPr lang="he-IL" dirty="0" smtClean="0"/>
              <a:t>המילה השמורה </a:t>
            </a:r>
            <a:r>
              <a:rPr lang="en-US" dirty="0" smtClean="0"/>
              <a:t>lock</a:t>
            </a:r>
            <a:r>
              <a:rPr lang="he-IL" dirty="0" smtClean="0"/>
              <a:t> היא סה"כ קיצור למחלקה </a:t>
            </a:r>
            <a:r>
              <a:rPr lang="en-US" dirty="0" smtClean="0"/>
              <a:t>Monitor</a:t>
            </a:r>
            <a:r>
              <a:rPr lang="he-IL" dirty="0" smtClean="0"/>
              <a:t> .</a:t>
            </a:r>
          </a:p>
          <a:p>
            <a:pPr marL="45720" indent="0">
              <a:buNone/>
            </a:pPr>
            <a:r>
              <a:rPr lang="he-IL" dirty="0" smtClean="0"/>
              <a:t>כמו </a:t>
            </a:r>
            <a:r>
              <a:rPr lang="en-US" dirty="0" err="1" smtClean="0"/>
              <a:t>int</a:t>
            </a:r>
            <a:r>
              <a:rPr lang="he-IL" dirty="0" smtClean="0"/>
              <a:t> ו-</a:t>
            </a:r>
            <a:r>
              <a:rPr lang="en-US" dirty="0" smtClean="0"/>
              <a:t>Int32</a:t>
            </a:r>
            <a:r>
              <a:rPr lang="he-IL" dirty="0" smtClean="0"/>
              <a:t>.</a:t>
            </a:r>
          </a:p>
          <a:p>
            <a:pPr marL="45720" indent="0">
              <a:buNone/>
            </a:pPr>
            <a:r>
              <a:rPr lang="he-IL" dirty="0" smtClean="0"/>
              <a:t>קריאה ל-</a:t>
            </a:r>
            <a:r>
              <a:rPr lang="en-US" dirty="0" err="1" smtClean="0"/>
              <a:t>Monitor.Exit</a:t>
            </a:r>
            <a:r>
              <a:rPr lang="he-IL" dirty="0" smtClean="0"/>
              <a:t> מבלי לקרוא ל-</a:t>
            </a:r>
            <a:r>
              <a:rPr lang="en-US" dirty="0" err="1" smtClean="0"/>
              <a:t>Monitor.Enter</a:t>
            </a:r>
            <a:r>
              <a:rPr lang="he-IL" dirty="0" smtClean="0"/>
              <a:t> תעורר חריגה.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-102978" y="1057835"/>
          <a:ext cx="6987872" cy="37490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987872"/>
              </a:tblGrid>
              <a:tr h="3245223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class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ThreadSafe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num1 = 10, num2 = 5;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object locker = new object();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DoTask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Monitor.Enter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(locker);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if (num2 != 0)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(num1 / num2);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num2 = 0;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Monitor.Exit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(locker);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86518" y="6382870"/>
            <a:ext cx="51367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MonitorSample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0177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09600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283" y="1026459"/>
            <a:ext cx="9372600" cy="41148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b="1" dirty="0" err="1" smtClean="0"/>
              <a:t>Mutex</a:t>
            </a:r>
            <a:endParaRPr lang="he-IL" b="1" dirty="0" smtClean="0"/>
          </a:p>
          <a:p>
            <a:r>
              <a:rPr lang="he-IL" dirty="0" smtClean="0"/>
              <a:t>כמו </a:t>
            </a:r>
            <a:r>
              <a:rPr lang="en-US" dirty="0" smtClean="0"/>
              <a:t>lock</a:t>
            </a:r>
            <a:r>
              <a:rPr lang="he-IL" dirty="0" smtClean="0"/>
              <a:t> אבל פועל מעבר לגבולות האפליקציה בה הוא הוגדר.</a:t>
            </a:r>
          </a:p>
          <a:p>
            <a:r>
              <a:rPr lang="en-US" dirty="0" err="1" smtClean="0"/>
              <a:t>Mutex</a:t>
            </a:r>
            <a:r>
              <a:rPr lang="he-IL" dirty="0" smtClean="0"/>
              <a:t> הוא </a:t>
            </a:r>
            <a:r>
              <a:rPr lang="en-US" dirty="0" smtClean="0"/>
              <a:t>Computer Wide</a:t>
            </a:r>
            <a:r>
              <a:rPr lang="he-IL" dirty="0" smtClean="0"/>
              <a:t> , דהיינו, יודע לבצע חסימות גם בין אפליקציות שונות.</a:t>
            </a:r>
          </a:p>
          <a:p>
            <a:r>
              <a:rPr lang="he-IL" dirty="0" smtClean="0"/>
              <a:t>שימושי ב- </a:t>
            </a:r>
            <a:r>
              <a:rPr lang="en-US" dirty="0" smtClean="0"/>
              <a:t>IPC</a:t>
            </a:r>
            <a:r>
              <a:rPr lang="he-IL" dirty="0" smtClean="0"/>
              <a:t>.</a:t>
            </a:r>
          </a:p>
          <a:p>
            <a:r>
              <a:rPr lang="he-IL" dirty="0" smtClean="0"/>
              <a:t>איטי פי 50 מ- </a:t>
            </a:r>
            <a:r>
              <a:rPr lang="en-US" dirty="0" smtClean="0"/>
              <a:t>lock</a:t>
            </a:r>
            <a:r>
              <a:rPr lang="he-IL" dirty="0" smtClean="0"/>
              <a:t>, זמן פעולה </a:t>
            </a:r>
            <a:r>
              <a:rPr lang="en-US" dirty="0" smtClean="0"/>
              <a:t>1ms</a:t>
            </a:r>
            <a:r>
              <a:rPr lang="he-IL" dirty="0" smtClean="0"/>
              <a:t>.</a:t>
            </a:r>
          </a:p>
          <a:p>
            <a:r>
              <a:rPr lang="he-IL" dirty="0" smtClean="0"/>
              <a:t>שימוש מקובל – להבטיח שרק מופע אחד של אפליקציה תוכל לרוץ בו בעת.</a:t>
            </a:r>
          </a:p>
          <a:p>
            <a:pPr marL="45720" indent="0">
              <a:buNone/>
            </a:pPr>
            <a:r>
              <a:rPr lang="en-US" b="1" dirty="0"/>
              <a:t>Semaphore</a:t>
            </a:r>
            <a:endParaRPr lang="he-IL" b="1" dirty="0"/>
          </a:p>
          <a:p>
            <a:r>
              <a:rPr lang="he-IL" dirty="0"/>
              <a:t>"מועדון הלילה" של התכנות האסינכרוני.</a:t>
            </a:r>
          </a:p>
          <a:p>
            <a:r>
              <a:rPr lang="he-IL" dirty="0"/>
              <a:t>מאפשר גישה רק למספר מוגדר של תהליכים.</a:t>
            </a:r>
          </a:p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573742" y="2653552"/>
            <a:ext cx="51367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MutexSample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129553" y="5593976"/>
            <a:ext cx="51367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SemaphoreSample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3984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9926122" cy="4800600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את הסילבוס, חומרים, מצגות ניתן להוריד ב:</a:t>
            </a:r>
          </a:p>
          <a:p>
            <a:pPr marL="45720" indent="0" algn="ctr">
              <a:buNone/>
            </a:pPr>
            <a:r>
              <a:rPr lang="en-US" dirty="0" smtClean="0">
                <a:hlinkClick r:id="rId2"/>
              </a:rPr>
              <a:t>www.corner.co.il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2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1098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761999"/>
            <a:ext cx="9372600" cy="5809129"/>
          </a:xfrm>
        </p:spPr>
        <p:txBody>
          <a:bodyPr>
            <a:normAutofit/>
          </a:bodyPr>
          <a:lstStyle/>
          <a:p>
            <a:pPr algn="r"/>
            <a:r>
              <a:rPr lang="he-IL" dirty="0" smtClean="0"/>
              <a:t>כאשר בתוכנית רצים מספר תהליכים במקביל לחלקם או לכולם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יש גישה למידע המשותף.</a:t>
            </a:r>
          </a:p>
          <a:p>
            <a:pPr algn="r"/>
            <a:r>
              <a:rPr lang="he-IL" dirty="0" smtClean="0"/>
              <a:t>כאשר מתכננים ובונים אפליקציה עם יכולות מקביליות יש לשמור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על המידע המשותף.</a:t>
            </a:r>
          </a:p>
          <a:p>
            <a:pPr algn="r"/>
            <a:r>
              <a:rPr lang="he-IL" dirty="0" smtClean="0"/>
              <a:t>אם כולם רק קוראים את תוכן המידע המשותף לא נוצרת שום בעיה.</a:t>
            </a:r>
          </a:p>
          <a:p>
            <a:pPr algn="r"/>
            <a:r>
              <a:rPr lang="he-IL" dirty="0" smtClean="0"/>
              <a:t>יש להיזהר ממצב שבו מספר תהליכים ישנו את ערכו.</a:t>
            </a:r>
          </a:p>
          <a:p>
            <a:pPr algn="r"/>
            <a:r>
              <a:rPr lang="he-IL" dirty="0" smtClean="0"/>
              <a:t>הסכנות:</a:t>
            </a:r>
          </a:p>
          <a:p>
            <a:pPr lvl="1"/>
            <a:r>
              <a:rPr lang="he-IL" dirty="0" smtClean="0"/>
              <a:t>תהליך יכול להרוס מידע שנשמר על ידי תהליך אחר.</a:t>
            </a:r>
          </a:p>
          <a:p>
            <a:pPr lvl="1"/>
            <a:r>
              <a:rPr lang="he-IL" dirty="0" smtClean="0"/>
              <a:t>תהליך יכול להסתמך על מידע ששונה על ידי תהליך אחר.</a:t>
            </a:r>
          </a:p>
          <a:p>
            <a:pPr lvl="1"/>
            <a:r>
              <a:rPr lang="he-IL" dirty="0" smtClean="0"/>
              <a:t>תהליך יכול להסתמך על מידע לא יציב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(תהליך הסתיים לפני שהוא הספיק להשלים את עבודתו)</a:t>
            </a:r>
          </a:p>
          <a:p>
            <a:r>
              <a:rPr lang="he-IL" sz="2800" dirty="0" smtClean="0"/>
              <a:t>במקרים </a:t>
            </a:r>
            <a:r>
              <a:rPr lang="he-IL" sz="2800" dirty="0" smtClean="0"/>
              <a:t>בהם מספר תהליכים משנים את המידע נדרש </a:t>
            </a:r>
            <a:r>
              <a:rPr lang="he-IL" sz="2800" dirty="0" smtClean="0"/>
              <a:t>לספק </a:t>
            </a:r>
            <a:r>
              <a:rPr lang="he-IL" sz="2800" dirty="0" smtClean="0"/>
              <a:t>לכל תהליך </a:t>
            </a:r>
            <a:r>
              <a:rPr lang="he-IL" altLang="he-IL" sz="2800" dirty="0"/>
              <a:t>גישה </a:t>
            </a:r>
            <a:r>
              <a:rPr lang="he-IL" altLang="he-IL" sz="2800" dirty="0" smtClean="0"/>
              <a:t>אקסקלוסיבית.</a:t>
            </a:r>
            <a:endParaRPr lang="en-US" sz="28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1039907" y="1640541"/>
            <a:ext cx="2662518" cy="2949389"/>
            <a:chOff x="2554942" y="3541059"/>
            <a:chExt cx="2662518" cy="2949389"/>
          </a:xfrm>
        </p:grpSpPr>
        <p:sp>
          <p:nvSpPr>
            <p:cNvPr id="14" name="Rectangle 13"/>
            <p:cNvSpPr/>
            <p:nvPr/>
          </p:nvSpPr>
          <p:spPr>
            <a:xfrm>
              <a:off x="2554942" y="3541059"/>
              <a:ext cx="2662518" cy="294938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814916" y="3810002"/>
              <a:ext cx="2191220" cy="2302406"/>
              <a:chOff x="2814916" y="3810002"/>
              <a:chExt cx="2191220" cy="230240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814916" y="4347886"/>
                <a:ext cx="1882590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X = </a:t>
                </a:r>
                <a:r>
                  <a:rPr lang="en-US" dirty="0" err="1"/>
                  <a:t>rnd.Next</a:t>
                </a:r>
                <a:r>
                  <a:rPr lang="en-US" dirty="0"/>
                  <a:t>();</a:t>
                </a:r>
              </a:p>
              <a:p>
                <a:r>
                  <a:rPr lang="en-US" dirty="0" smtClean="0"/>
                  <a:t>Y = </a:t>
                </a:r>
                <a:r>
                  <a:rPr lang="en-US" dirty="0" err="1"/>
                  <a:t>rnd.Next</a:t>
                </a:r>
                <a:r>
                  <a:rPr lang="en-US" dirty="0" smtClean="0"/>
                  <a:t>();</a:t>
                </a:r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841809" y="5307109"/>
                <a:ext cx="1792943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X = </a:t>
                </a:r>
                <a:r>
                  <a:rPr lang="en-US" dirty="0" err="1" smtClean="0"/>
                  <a:t>rnd.Next</a:t>
                </a:r>
                <a:r>
                  <a:rPr lang="en-US" dirty="0" smtClean="0"/>
                  <a:t>();</a:t>
                </a:r>
              </a:p>
              <a:p>
                <a:r>
                  <a:rPr lang="en-US" dirty="0" smtClean="0"/>
                  <a:t>Y = X;</a:t>
                </a:r>
                <a:endParaRPr lang="he-IL" dirty="0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482352" y="4702924"/>
                <a:ext cx="523784" cy="521946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2351" y="5599394"/>
                <a:ext cx="514820" cy="513014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3532093" y="3810002"/>
                <a:ext cx="140745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:r>
                  <a:rPr lang="he-IL" sz="2400" dirty="0" smtClean="0"/>
                  <a:t>למה?</a:t>
                </a:r>
                <a:endParaRPr lang="he-IL"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78179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603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1995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7177" y="748553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לדוגמה: שלב א – ללא תהליך נפרד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476098" y="6413398"/>
            <a:ext cx="4184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קוד דוגמה: </a:t>
            </a:r>
            <a:r>
              <a:rPr lang="en-US" dirty="0" err="1" smtClean="0"/>
              <a:t>ThreadProblem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-262648" y="899135"/>
          <a:ext cx="11065118" cy="44805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065118"/>
              </a:tblGrid>
              <a:tr h="2421925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public class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SampleClass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object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threadLock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object();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Random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Random();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PrintNumbers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("-&gt; {0} is executing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PrintNumbers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()",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Thread.CurrentThread.Name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("Numbers: 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for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&lt; 10;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++)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Thread.Sleep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(100 *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rnd.Next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(5));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("{0}, ",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13400" y="3962401"/>
          <a:ext cx="6569681" cy="2773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569681"/>
              </a:tblGrid>
              <a:tr h="2713592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void Main(string[]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Thread.CurrentThread.Name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"Main Thread";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SampleClass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 = new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SampleClass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//1 - Run method 10 time 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Console.ForegroundColor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ConsoleColor.Red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for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&lt; 10;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++)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p.PrintNumbers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5713185" y="1153780"/>
            <a:ext cx="1548714" cy="551935"/>
          </a:xfrm>
          <a:prstGeom prst="wedgeRoundRectCallout">
            <a:avLst>
              <a:gd name="adj1" fmla="val -274748"/>
              <a:gd name="adj2" fmla="val 6984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משאב משותף</a:t>
            </a:r>
            <a:endParaRPr lang="en-US" dirty="0" smtClean="0"/>
          </a:p>
        </p:txBody>
      </p:sp>
      <p:sp>
        <p:nvSpPr>
          <p:cNvPr id="8" name="Rounded Rectangular Callout 7"/>
          <p:cNvSpPr/>
          <p:nvPr/>
        </p:nvSpPr>
        <p:spPr>
          <a:xfrm>
            <a:off x="7497161" y="1700627"/>
            <a:ext cx="1548714" cy="551935"/>
          </a:xfrm>
          <a:prstGeom prst="wedgeRoundRectCallout">
            <a:avLst>
              <a:gd name="adj1" fmla="val -329739"/>
              <a:gd name="adj2" fmla="val 5847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מתודת עבודה</a:t>
            </a:r>
            <a:endParaRPr lang="en-US" dirty="0" smtClean="0"/>
          </a:p>
        </p:txBody>
      </p:sp>
      <p:sp>
        <p:nvSpPr>
          <p:cNvPr id="9" name="Rounded Rectangular Callout 8"/>
          <p:cNvSpPr/>
          <p:nvPr/>
        </p:nvSpPr>
        <p:spPr>
          <a:xfrm>
            <a:off x="6636550" y="3215662"/>
            <a:ext cx="1548714" cy="551935"/>
          </a:xfrm>
          <a:prstGeom prst="wedgeRoundRectCallout">
            <a:avLst>
              <a:gd name="adj1" fmla="val -332054"/>
              <a:gd name="adj2" fmla="val 10070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שינוי המשאב המשותף</a:t>
            </a:r>
            <a:endParaRPr lang="en-US" dirty="0" smtClean="0"/>
          </a:p>
        </p:txBody>
      </p:sp>
      <p:sp>
        <p:nvSpPr>
          <p:cNvPr id="10" name="Rounded Rectangular Callout 9"/>
          <p:cNvSpPr/>
          <p:nvPr/>
        </p:nvSpPr>
        <p:spPr>
          <a:xfrm>
            <a:off x="10249326" y="6030580"/>
            <a:ext cx="1548714" cy="551935"/>
          </a:xfrm>
          <a:prstGeom prst="wedgeRoundRectCallout">
            <a:avLst>
              <a:gd name="adj1" fmla="val -147980"/>
              <a:gd name="adj2" fmla="val -3897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הפעלת המתודה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8694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פלט שלב א: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443" y="2250142"/>
            <a:ext cx="6246047" cy="316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34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00635"/>
          </a:xfrm>
        </p:spPr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5107" y="1008529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he-IL" dirty="0"/>
              <a:t>לדוגמה: שלב </a:t>
            </a:r>
            <a:r>
              <a:rPr lang="he-IL" dirty="0" smtClean="0"/>
              <a:t>ב </a:t>
            </a:r>
            <a:r>
              <a:rPr lang="he-IL" dirty="0"/>
              <a:t>– </a:t>
            </a:r>
            <a:r>
              <a:rPr lang="he-IL" dirty="0" smtClean="0"/>
              <a:t>בתהליך נפרד</a:t>
            </a:r>
            <a:endParaRPr lang="he-IL" dirty="0"/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-262648" y="899135"/>
          <a:ext cx="11065118" cy="45110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065118"/>
              </a:tblGrid>
              <a:tr h="2421925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public class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SampleClass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object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threadLock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object();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Random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Random();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PrintNumbersAsynch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("-&gt; {0} is executing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PrintNumbers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()",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Thread.CurrentThread.Name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("Numbers: 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for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&lt; 10;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++)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Thread.Sleep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(100 *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rnd.Next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(5));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("{0}, ",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5713185" y="1153780"/>
            <a:ext cx="1548714" cy="551935"/>
          </a:xfrm>
          <a:prstGeom prst="wedgeRoundRectCallout">
            <a:avLst>
              <a:gd name="adj1" fmla="val -274748"/>
              <a:gd name="adj2" fmla="val 6984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משאב משותף</a:t>
            </a:r>
            <a:endParaRPr lang="en-US" dirty="0" smtClean="0"/>
          </a:p>
        </p:txBody>
      </p:sp>
      <p:sp>
        <p:nvSpPr>
          <p:cNvPr id="6" name="Rounded Rectangular Callout 5"/>
          <p:cNvSpPr/>
          <p:nvPr/>
        </p:nvSpPr>
        <p:spPr>
          <a:xfrm>
            <a:off x="7685420" y="1799239"/>
            <a:ext cx="1548714" cy="551935"/>
          </a:xfrm>
          <a:prstGeom prst="wedgeRoundRectCallout">
            <a:avLst>
              <a:gd name="adj1" fmla="val -275327"/>
              <a:gd name="adj2" fmla="val 4223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מתודת עבודה</a:t>
            </a:r>
            <a:endParaRPr lang="en-US" dirty="0" smtClean="0"/>
          </a:p>
        </p:txBody>
      </p:sp>
      <p:sp>
        <p:nvSpPr>
          <p:cNvPr id="7" name="Rounded Rectangular Callout 6"/>
          <p:cNvSpPr/>
          <p:nvPr/>
        </p:nvSpPr>
        <p:spPr>
          <a:xfrm>
            <a:off x="6636550" y="3215662"/>
            <a:ext cx="1548714" cy="551935"/>
          </a:xfrm>
          <a:prstGeom prst="wedgeRoundRectCallout">
            <a:avLst>
              <a:gd name="adj1" fmla="val -332054"/>
              <a:gd name="adj2" fmla="val 10070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שינוי המשאב המשותף</a:t>
            </a: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423648" y="3962400"/>
          <a:ext cx="7795176" cy="28956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795176"/>
              </a:tblGrid>
              <a:tr h="2713592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static void Main(string[]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Console.ForegroundColor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ConsoleColor.Green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Thread[] threads_arr1 = new Thread[10];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for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0;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&lt; 10;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++)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threads_arr1[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 = new Thread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(new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ThreadStart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p.PrintNumbersAsynch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));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threads_arr1[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].Name =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string.Format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("Worker thread #{0}",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foreach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(Thread t in threads_arr1)</a:t>
                      </a:r>
                    </a:p>
                    <a:p>
                      <a:pPr algn="l"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t.Start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  <a:endParaRPr lang="he-IL" sz="11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10473444" y="6120228"/>
            <a:ext cx="1548714" cy="551935"/>
          </a:xfrm>
          <a:prstGeom prst="wedgeRoundRectCallout">
            <a:avLst>
              <a:gd name="adj1" fmla="val -233650"/>
              <a:gd name="adj2" fmla="val 1949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הפעלת המתודה</a:t>
            </a:r>
            <a:endParaRPr lang="en-US" dirty="0" smtClean="0"/>
          </a:p>
        </p:txBody>
      </p:sp>
      <p:sp>
        <p:nvSpPr>
          <p:cNvPr id="10" name="Rounded Rectangular Callout 9"/>
          <p:cNvSpPr/>
          <p:nvPr/>
        </p:nvSpPr>
        <p:spPr>
          <a:xfrm>
            <a:off x="10517780" y="4838275"/>
            <a:ext cx="1548714" cy="551935"/>
          </a:xfrm>
          <a:prstGeom prst="wedgeRoundRectCallout">
            <a:avLst>
              <a:gd name="adj1" fmla="val -125984"/>
              <a:gd name="adj2" fmla="val 5360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יצירת תהליכים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5214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פלט שלב ב: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590" y="2055643"/>
            <a:ext cx="6447619" cy="3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49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199"/>
            <a:ext cx="9372600" cy="4944035"/>
          </a:xfrm>
        </p:spPr>
        <p:txBody>
          <a:bodyPr>
            <a:normAutofit fontScale="92500" lnSpcReduction="10000"/>
          </a:bodyPr>
          <a:lstStyle/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pPr algn="l" rtl="0"/>
            <a:endParaRPr lang="en-US" dirty="0" smtClean="0"/>
          </a:p>
          <a:p>
            <a:pPr algn="r"/>
            <a:r>
              <a:rPr lang="he-IL" dirty="0" smtClean="0"/>
              <a:t>ברור שיש פה בעיה.</a:t>
            </a:r>
          </a:p>
          <a:p>
            <a:pPr algn="r"/>
            <a:r>
              <a:rPr lang="he-IL" dirty="0" smtClean="0"/>
              <a:t>כל תהליך מבקש להדפיס ערך המשותף לכל התהליכים שרצים והתוצאה היא משהו לא ברור ולא יציב.</a:t>
            </a:r>
          </a:p>
          <a:p>
            <a:r>
              <a:rPr lang="he-IL" dirty="0" smtClean="0"/>
              <a:t>על מנת לפתור את הבעיה צריך שיטה לסנכרן </a:t>
            </a:r>
            <a:r>
              <a:rPr lang="he-IL" dirty="0"/>
              <a:t>בין </a:t>
            </a:r>
            <a:r>
              <a:rPr lang="he-IL" dirty="0" smtClean="0"/>
              <a:t>התהליכים את הגישה למשאבים.</a:t>
            </a:r>
          </a:p>
          <a:p>
            <a:r>
              <a:rPr lang="he-IL" dirty="0" smtClean="0"/>
              <a:t>תהליכים הם מטבעם הם אסינכרוניים.</a:t>
            </a:r>
          </a:p>
          <a:p>
            <a:r>
              <a:rPr lang="he-IL" dirty="0" smtClean="0"/>
              <a:t>למזלנו הרב, מרחב השמות </a:t>
            </a:r>
            <a:r>
              <a:rPr lang="en-US" dirty="0" err="1" smtClean="0"/>
              <a:t>System.Threading</a:t>
            </a:r>
            <a:r>
              <a:rPr lang="he-IL" dirty="0" smtClean="0"/>
              <a:t> מממש כמה גישות המאפשרות להכניס סדר סינכרוני בכאוס האסינכרוני.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515" y="1568825"/>
            <a:ext cx="3864922" cy="19581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6128" y="1559860"/>
            <a:ext cx="3829116" cy="194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73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499" y="82378"/>
            <a:ext cx="9372600" cy="576649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Thread Synchronization</a:t>
            </a:r>
            <a:endParaRPr lang="he-IL" sz="36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499" y="661086"/>
            <a:ext cx="9372600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 smtClean="0"/>
              <a:t>Blocking</a:t>
            </a:r>
          </a:p>
          <a:p>
            <a:r>
              <a:rPr lang="he-IL" dirty="0" smtClean="0"/>
              <a:t>השיטה הפשוטה ביותר </a:t>
            </a:r>
            <a:r>
              <a:rPr lang="he-IL" dirty="0" err="1" smtClean="0"/>
              <a:t>לסינכרון</a:t>
            </a:r>
            <a:r>
              <a:rPr lang="he-IL" dirty="0" smtClean="0"/>
              <a:t> נקראת </a:t>
            </a:r>
            <a:r>
              <a:rPr lang="en-US" dirty="0" smtClean="0"/>
              <a:t>Blocking</a:t>
            </a:r>
            <a:r>
              <a:rPr lang="he-IL" dirty="0" smtClean="0"/>
              <a:t> או </a:t>
            </a:r>
            <a:r>
              <a:rPr lang="en-US" dirty="0" smtClean="0"/>
              <a:t>Simple Blocking</a:t>
            </a:r>
            <a:r>
              <a:rPr lang="he-IL" dirty="0" smtClean="0"/>
              <a:t>.</a:t>
            </a:r>
          </a:p>
          <a:p>
            <a:r>
              <a:rPr lang="he-IL" dirty="0" smtClean="0"/>
              <a:t>תהליך נמצא במצב של חסימה (</a:t>
            </a:r>
            <a:r>
              <a:rPr lang="en-US" dirty="0" smtClean="0"/>
              <a:t>Blocking</a:t>
            </a:r>
            <a:r>
              <a:rPr lang="he-IL" dirty="0" smtClean="0"/>
              <a:t>) בשני מקרים:</a:t>
            </a:r>
          </a:p>
          <a:p>
            <a:pPr lvl="1"/>
            <a:r>
              <a:rPr lang="he-IL" dirty="0" smtClean="0"/>
              <a:t>הפעלת המתודה </a:t>
            </a:r>
            <a:r>
              <a:rPr lang="en-US" dirty="0" err="1" smtClean="0"/>
              <a:t>Thread.Sleep</a:t>
            </a:r>
            <a:r>
              <a:rPr lang="en-US" dirty="0" smtClean="0"/>
              <a:t>(…)</a:t>
            </a:r>
            <a:r>
              <a:rPr lang="he-IL" dirty="0" smtClean="0"/>
              <a:t> – חסימת התהליך לפרק זמן מוגדר.</a:t>
            </a:r>
          </a:p>
          <a:p>
            <a:pPr lvl="1"/>
            <a:r>
              <a:rPr lang="he-IL" dirty="0" smtClean="0"/>
              <a:t>הפעלת המתודה </a:t>
            </a:r>
            <a:r>
              <a:rPr lang="en-US" dirty="0" err="1" smtClean="0"/>
              <a:t>Thread.Join</a:t>
            </a:r>
            <a:r>
              <a:rPr lang="en-US" dirty="0" smtClean="0"/>
              <a:t>()</a:t>
            </a:r>
            <a:r>
              <a:rPr lang="he-IL" dirty="0" smtClean="0"/>
              <a:t> - חסימת התהליך הנוכחי עד לסיומו של תהליך אחר.</a:t>
            </a:r>
          </a:p>
          <a:p>
            <a:r>
              <a:rPr lang="he-IL" dirty="0" smtClean="0"/>
              <a:t>בזמן שתהליך נמצא במצב חסום, הוא לא מקבל הקצאת </a:t>
            </a:r>
            <a:r>
              <a:rPr lang="en-US" dirty="0" smtClean="0"/>
              <a:t>CPU</a:t>
            </a:r>
            <a:r>
              <a:rPr lang="he-IL" dirty="0" smtClean="0"/>
              <a:t>.</a:t>
            </a:r>
            <a:endParaRPr lang="en-US" dirty="0"/>
          </a:p>
          <a:p>
            <a:pPr algn="l" rtl="0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-630200" y="2916195"/>
          <a:ext cx="6569681" cy="2421925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569681"/>
              </a:tblGrid>
              <a:tr h="2421925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void Main(string[]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Thread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Thread(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DoSomething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thread.Start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thread.ThreadState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thread.Join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thread.ThreadState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("Application Ended successfully");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305168" y="4085968"/>
          <a:ext cx="6886832" cy="25298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886832"/>
              </a:tblGrid>
              <a:tr h="2421925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static void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DoSomething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counter=0;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while (counter&lt;10)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Thread.Sleep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(2000);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DateTime.Now.ToLongTimeString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counter++;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9926597" y="4399004"/>
            <a:ext cx="1548714" cy="551935"/>
          </a:xfrm>
          <a:prstGeom prst="wedgeRoundRectCallout">
            <a:avLst>
              <a:gd name="adj1" fmla="val -112092"/>
              <a:gd name="adj2" fmla="val 141315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dirty="0" smtClean="0"/>
              <a:t>Blocking</a:t>
            </a:r>
            <a:r>
              <a:rPr lang="he-IL" dirty="0" smtClean="0"/>
              <a:t> של 2 שניות</a:t>
            </a:r>
            <a:endParaRPr lang="en-US" dirty="0" smtClean="0"/>
          </a:p>
        </p:txBody>
      </p:sp>
      <p:sp>
        <p:nvSpPr>
          <p:cNvPr id="12" name="Rounded Rectangular Callout 11"/>
          <p:cNvSpPr/>
          <p:nvPr/>
        </p:nvSpPr>
        <p:spPr>
          <a:xfrm>
            <a:off x="5278492" y="3292488"/>
            <a:ext cx="3179802" cy="667115"/>
          </a:xfrm>
          <a:prstGeom prst="wedgeRoundRectCallout">
            <a:avLst>
              <a:gd name="adj1" fmla="val -153462"/>
              <a:gd name="adj2" fmla="val 10301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התהליך הראשי ממתין עד לסיומו של התהליך </a:t>
            </a:r>
            <a:r>
              <a:rPr lang="en-US" dirty="0" smtClean="0"/>
              <a:t>thread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536" y="5005756"/>
            <a:ext cx="2918759" cy="178093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71503" y="6417275"/>
            <a:ext cx="4184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קוד דוגמה: </a:t>
            </a:r>
            <a:r>
              <a:rPr lang="en-US" dirty="0" err="1" smtClean="0"/>
              <a:t>ThreadBlocking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3518552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כנות אסינכרוני, תקשורת ופיתוח אפליקציות ל-Windows.potx" id="{4FD163BD-67F9-4BC6-B110-8D2A9FBA5C99}" vid="{1B9DC791-EB7A-4C30-AA3C-188C696A8455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תכנות אסינכרוני, תקשורת ופיתוח אפליקציות ל-Windows</Template>
  <TotalTime>0</TotalTime>
  <Words>2187</Words>
  <Application>Microsoft Office PowerPoint</Application>
  <PresentationFormat>Widescreen</PresentationFormat>
  <Paragraphs>476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Euphemia</vt:lpstr>
      <vt:lpstr>Wingdings</vt:lpstr>
      <vt:lpstr>Children Happy 16x9</vt:lpstr>
      <vt:lpstr>תכנות אסינכרוני, תקשורת ופיתוח אפליקציות ל-Windows 8.1 ואפליקציות ל-Windows Phone 8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Thread Synchronization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2014-05-12T09:07:15Z</dcterms:created>
  <dcterms:modified xsi:type="dcterms:W3CDTF">2014-05-12T09:09:25Z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